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10693400" cy="7562850"/>
  <p:embeddedFontLst>
    <p:embeddedFont>
      <p:font typeface="Satoshi" panose="020B0604020202020204" charset="0"/>
      <p:regular r:id="rId11"/>
      <p:bold r:id="rId12"/>
      <p:italic r:id="rId13"/>
      <p:boldItalic r:id="rId14"/>
    </p:embeddedFont>
    <p:embeddedFont>
      <p:font typeface="Satoshi Black" panose="020B0604020202020204" charset="0"/>
      <p:bold r:id="rId15"/>
    </p:embeddedFont>
    <p:embeddedFont>
      <p:font typeface="Satoshi Medium" panose="020B0604020202020204" charset="0"/>
      <p:regular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723" autoAdjust="0"/>
  </p:normalViewPr>
  <p:slideViewPr>
    <p:cSldViewPr>
      <p:cViewPr>
        <p:scale>
          <a:sx n="110" d="100"/>
          <a:sy n="110" d="100"/>
        </p:scale>
        <p:origin x="1794" y="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4D822-7A15-44AF-8628-314F659C0C23}" type="datetimeFigureOut">
              <a:rPr lang="pl-PL" smtClean="0"/>
              <a:t>27.01.2024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CF13E-5BFE-47FA-A0EF-C156F007266A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02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CF13E-5BFE-47FA-A0EF-C156F007266A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43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CF13E-5BFE-47FA-A0EF-C156F007266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307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Satoshi"/>
                <a:cs typeface="Satosh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Satoshi"/>
                <a:cs typeface="Satosh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Satoshi"/>
                <a:cs typeface="Satosh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92299" y="2869531"/>
            <a:ext cx="2817495" cy="3792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Satoshi Medium"/>
                <a:cs typeface="Satoshi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Satoshi"/>
                <a:cs typeface="Satosh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299" y="608780"/>
            <a:ext cx="3260725" cy="123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Satoshi"/>
                <a:cs typeface="Satosh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 descr="Obraz zawierający budynek, noc, zrzut ekranu, ściana&#10;&#10;Opis wygenerowany automatycznie">
            <a:extLst>
              <a:ext uri="{FF2B5EF4-FFF2-40B4-BE49-F238E27FC236}">
                <a16:creationId xmlns:a16="http://schemas.microsoft.com/office/drawing/2014/main" id="{8343078D-2633-BCFF-86BC-FA90678D59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" y="693"/>
            <a:ext cx="10691500" cy="756146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87299" y="3666105"/>
            <a:ext cx="3091180" cy="18453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43815">
              <a:lnSpc>
                <a:spcPts val="4760"/>
              </a:lnSpc>
              <a:spcBef>
                <a:spcPts val="290"/>
              </a:spcBef>
              <a:tabLst>
                <a:tab pos="1996439" algn="l"/>
              </a:tabLst>
            </a:pPr>
            <a:r>
              <a:rPr sz="4000" b="1" spc="-10" dirty="0">
                <a:solidFill>
                  <a:srgbClr val="FFFFFF"/>
                </a:solidFill>
                <a:latin typeface="Satoshi"/>
                <a:cs typeface="Satoshi"/>
              </a:rPr>
              <a:t>Prepare</a:t>
            </a:r>
            <a:r>
              <a:rPr sz="4000" b="1" dirty="0">
                <a:solidFill>
                  <a:srgbClr val="FFFFFF"/>
                </a:solidFill>
                <a:latin typeface="Satoshi"/>
                <a:cs typeface="Satoshi"/>
              </a:rPr>
              <a:t>	</a:t>
            </a:r>
            <a:r>
              <a:rPr sz="4000" b="1" spc="-65" dirty="0">
                <a:solidFill>
                  <a:srgbClr val="FFFFFF"/>
                </a:solidFill>
                <a:latin typeface="Satoshi"/>
                <a:cs typeface="Satoshi"/>
              </a:rPr>
              <a:t>your </a:t>
            </a:r>
            <a:r>
              <a:rPr sz="4000" b="1" dirty="0">
                <a:solidFill>
                  <a:srgbClr val="FFFFFF"/>
                </a:solidFill>
                <a:latin typeface="Satoshi"/>
                <a:cs typeface="Satoshi"/>
              </a:rPr>
              <a:t>car</a:t>
            </a:r>
            <a:r>
              <a:rPr sz="4000" b="1" spc="-7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Satoshi"/>
                <a:cs typeface="Satoshi"/>
              </a:rPr>
              <a:t>park</a:t>
            </a:r>
            <a:endParaRPr sz="4000" dirty="0">
              <a:latin typeface="Satoshi"/>
              <a:cs typeface="Satoshi"/>
            </a:endParaRPr>
          </a:p>
          <a:p>
            <a:pPr marL="12700">
              <a:lnSpc>
                <a:spcPts val="4615"/>
              </a:lnSpc>
              <a:tabLst>
                <a:tab pos="812165" algn="l"/>
                <a:tab pos="1694180" algn="l"/>
              </a:tabLst>
            </a:pPr>
            <a:r>
              <a:rPr sz="4000" b="1" spc="-25" dirty="0">
                <a:solidFill>
                  <a:srgbClr val="FFFFFF"/>
                </a:solidFill>
                <a:latin typeface="Satoshi"/>
                <a:cs typeface="Satoshi"/>
              </a:rPr>
              <a:t>for</a:t>
            </a:r>
            <a:r>
              <a:rPr sz="4000" b="1" dirty="0">
                <a:solidFill>
                  <a:srgbClr val="FFFFFF"/>
                </a:solidFill>
                <a:latin typeface="Satoshi"/>
                <a:cs typeface="Satoshi"/>
              </a:rPr>
              <a:t>	</a:t>
            </a:r>
            <a:r>
              <a:rPr sz="4000" b="1" spc="-25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4000" b="1" dirty="0">
                <a:solidFill>
                  <a:srgbClr val="FFFFFF"/>
                </a:solidFill>
                <a:latin typeface="Satoshi"/>
                <a:cs typeface="Satoshi"/>
              </a:rPr>
              <a:t>	</a:t>
            </a:r>
            <a:r>
              <a:rPr sz="4000" b="1" spc="-45" dirty="0">
                <a:solidFill>
                  <a:srgbClr val="95C11F"/>
                </a:solidFill>
                <a:latin typeface="Satoshi"/>
                <a:cs typeface="Satoshi"/>
              </a:rPr>
              <a:t>future</a:t>
            </a:r>
            <a:endParaRPr sz="4000" dirty="0">
              <a:latin typeface="Satoshi"/>
              <a:cs typeface="Satosh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299" y="5925882"/>
            <a:ext cx="231521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22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Satoshi"/>
                <a:cs typeface="Satoshi"/>
              </a:rPr>
              <a:t>Provide</a:t>
            </a:r>
            <a:r>
              <a:rPr sz="1500" b="1" spc="-6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charging</a:t>
            </a:r>
            <a:r>
              <a:rPr sz="1500" b="1" spc="-6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Satoshi"/>
                <a:cs typeface="Satoshi"/>
              </a:rPr>
              <a:t>stations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for</a:t>
            </a:r>
            <a:r>
              <a:rPr sz="1500" b="1" spc="-6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500" b="1" spc="-5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increasing</a:t>
            </a:r>
            <a:r>
              <a:rPr sz="1500" b="1" spc="-5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Satoshi"/>
                <a:cs typeface="Satoshi"/>
              </a:rPr>
              <a:t>number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500" b="1" spc="-4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electric</a:t>
            </a:r>
            <a:r>
              <a:rPr sz="1500" b="1" spc="-4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Satoshi"/>
                <a:cs typeface="Satoshi"/>
              </a:rPr>
              <a:t>vehicles</a:t>
            </a:r>
            <a:endParaRPr sz="1500" dirty="0">
              <a:latin typeface="Satoshi"/>
              <a:cs typeface="Satosh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B14C17-D104-440F-16CD-78FBD7738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76225"/>
            <a:ext cx="6214533" cy="1143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7DEF0AC-874D-1894-C3E3-24E0517FF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00" y="2638425"/>
            <a:ext cx="1295581" cy="28576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F0A3F4E-913D-8C36-D827-40E098E08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985" y="2355965"/>
            <a:ext cx="1295581" cy="2857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 descr="Obraz zawierający budynek, noc, na wolnym powietrzu, droga&#10;&#10;Opis wygenerowany automatycznie">
            <a:extLst>
              <a:ext uri="{FF2B5EF4-FFF2-40B4-BE49-F238E27FC236}">
                <a16:creationId xmlns:a16="http://schemas.microsoft.com/office/drawing/2014/main" id="{108919AA-7AA9-3BE1-C7C7-45CE2F48FE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" y="663"/>
            <a:ext cx="10693330" cy="7561524"/>
          </a:xfrm>
          <a:prstGeom prst="rect">
            <a:avLst/>
          </a:prstGeom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D4F32DF-3DDA-A01B-FDFE-2EE7EF43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48084"/>
              </p:ext>
            </p:extLst>
          </p:nvPr>
        </p:nvGraphicFramePr>
        <p:xfrm>
          <a:off x="6364800" y="3658260"/>
          <a:ext cx="3420607" cy="2865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607">
                  <a:extLst>
                    <a:ext uri="{9D8B030D-6E8A-4147-A177-3AD203B41FA5}">
                      <a16:colId xmlns:a16="http://schemas.microsoft.com/office/drawing/2014/main" val="4069146827"/>
                    </a:ext>
                  </a:extLst>
                </a:gridCol>
              </a:tblGrid>
              <a:tr h="86489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Highly</a:t>
                      </a:r>
                      <a:r>
                        <a:rPr lang="en-US" sz="1000" b="1" spc="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efficient</a:t>
                      </a:r>
                      <a:r>
                        <a:rPr lang="en-US" sz="1000" b="1" spc="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car</a:t>
                      </a:r>
                      <a:r>
                        <a:rPr lang="en-US" sz="1000" b="1" spc="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charging!</a:t>
                      </a:r>
                      <a:r>
                        <a:rPr lang="en-US" sz="1000" b="1" spc="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Charging</a:t>
                      </a:r>
                      <a:r>
                        <a:rPr lang="en-US" sz="1000" b="1" spc="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within</a:t>
                      </a:r>
                      <a:endParaRPr lang="en-US" sz="1000" dirty="0">
                        <a:latin typeface="Satoshi" pitchFamily="50" charset="-18"/>
                      </a:endParaRPr>
                    </a:p>
                    <a:p>
                      <a:pPr marL="0" marR="5080" indent="0">
                        <a:lnSpc>
                          <a:spcPct val="129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30</a:t>
                      </a:r>
                      <a:r>
                        <a:rPr lang="en-US" sz="1000" b="1" spc="-2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minutes</a:t>
                      </a:r>
                      <a:r>
                        <a:rPr lang="en-US" sz="1000" b="1" spc="-1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or</a:t>
                      </a:r>
                      <a:r>
                        <a:rPr lang="en-US" sz="1000" b="1" spc="-1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even</a:t>
                      </a:r>
                      <a:r>
                        <a:rPr lang="en-US" sz="1000" b="1" spc="-2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less</a:t>
                      </a:r>
                      <a:r>
                        <a:rPr lang="en-US" sz="1000" b="1" spc="-1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for</a:t>
                      </a:r>
                      <a:r>
                        <a:rPr lang="en-US" sz="1000" b="1" spc="-1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LQ240</a:t>
                      </a:r>
                      <a:r>
                        <a:rPr lang="en-US" sz="1000" b="1" spc="-1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models</a:t>
                      </a:r>
                      <a:r>
                        <a:rPr lang="en-US" sz="1000" b="1" spc="-4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with</a:t>
                      </a:r>
                      <a:r>
                        <a:rPr lang="en-US" sz="1000" b="1" spc="-3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spc="-2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the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right</a:t>
                      </a:r>
                      <a:r>
                        <a:rPr lang="en-US" sz="1000" b="1" spc="-2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external</a:t>
                      </a:r>
                      <a:r>
                        <a:rPr lang="en-US" sz="1000" b="1" spc="-2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conditions</a:t>
                      </a:r>
                      <a:r>
                        <a:rPr lang="en-US" sz="1000" b="1" spc="-2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and</a:t>
                      </a:r>
                      <a:r>
                        <a:rPr lang="en-US" sz="1000" b="1" spc="-2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vehicle</a:t>
                      </a:r>
                      <a:r>
                        <a:rPr lang="en-US" sz="1000" b="1" spc="-2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1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technology</a:t>
                      </a:r>
                      <a:endParaRPr lang="pl-PL" sz="1000" dirty="0">
                        <a:latin typeface="Satoshi" pitchFamily="50" charset="-18"/>
                      </a:endParaRPr>
                    </a:p>
                  </a:txBody>
                  <a:tcPr marL="396000" marR="0" marT="154800" marB="1548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C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745168"/>
                  </a:ext>
                </a:extLst>
              </a:tr>
              <a:tr h="37141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Scalable Power</a:t>
                      </a:r>
                      <a:r>
                        <a:rPr lang="en-US" sz="1000" b="0" spc="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starting</a:t>
                      </a:r>
                      <a:r>
                        <a:rPr lang="en-US" sz="1000" b="0" spc="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from</a:t>
                      </a:r>
                      <a:r>
                        <a:rPr lang="en-US" sz="1000" b="0" spc="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40</a:t>
                      </a:r>
                      <a:r>
                        <a:rPr lang="en-US" sz="1000" b="0" spc="-14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spc="-2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kW</a:t>
                      </a:r>
                      <a:endParaRPr lang="en-US" sz="1000" dirty="0">
                        <a:latin typeface="Satoshi" pitchFamily="50" charset="-18"/>
                      </a:endParaRPr>
                    </a:p>
                  </a:txBody>
                  <a:tcPr marL="396000" marR="0" marT="154800" marB="1548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262717"/>
                  </a:ext>
                </a:extLst>
              </a:tr>
              <a:tr h="37141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 err="1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European</a:t>
                      </a:r>
                      <a:r>
                        <a:rPr lang="pl-PL" sz="1000" b="1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pl-PL" sz="1000" b="1" spc="-10" dirty="0" err="1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Production</a:t>
                      </a:r>
                      <a:endParaRPr lang="pl-PL" sz="1000" dirty="0">
                        <a:latin typeface="Satoshi" pitchFamily="50" charset="-18"/>
                      </a:endParaRPr>
                    </a:p>
                  </a:txBody>
                  <a:tcPr marL="396000" marR="0" marT="154800" marB="1548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745056"/>
                  </a:ext>
                </a:extLst>
              </a:tr>
              <a:tr h="3968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Future-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proof</a:t>
                      </a:r>
                      <a:r>
                        <a:rPr lang="en-US" sz="1000" b="0" spc="1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for</a:t>
                      </a:r>
                      <a:r>
                        <a:rPr lang="en-US" sz="1000" b="0" spc="2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using</a:t>
                      </a:r>
                      <a:r>
                        <a:rPr lang="en-US" sz="1000" b="0" spc="2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with</a:t>
                      </a:r>
                      <a:r>
                        <a:rPr lang="en-US" sz="1000" b="0" spc="2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high</a:t>
                      </a:r>
                      <a:r>
                        <a:rPr lang="en-US" sz="1000" b="0" spc="2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Voltage</a:t>
                      </a:r>
                      <a:br>
                        <a:rPr lang="pl-PL" sz="1000" b="0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</a:b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Battery</a:t>
                      </a:r>
                      <a:r>
                        <a:rPr lang="en-US" sz="1000" b="0" spc="-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Technology (up</a:t>
                      </a:r>
                      <a:r>
                        <a:rPr lang="en-US" sz="1000" b="0" spc="-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to 1000</a:t>
                      </a:r>
                      <a:r>
                        <a:rPr lang="en-US" sz="1000" b="0" spc="-15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spc="-2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V)</a:t>
                      </a:r>
                      <a:endParaRPr lang="en-US" sz="1000" dirty="0">
                        <a:latin typeface="Satoshi" pitchFamily="50" charset="-18"/>
                      </a:endParaRPr>
                    </a:p>
                  </a:txBody>
                  <a:tcPr marL="396000" marR="0" marT="154800" marB="1548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36170"/>
                  </a:ext>
                </a:extLst>
              </a:tr>
              <a:tr h="37141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Quality</a:t>
                      </a:r>
                      <a:r>
                        <a:rPr lang="en-US" sz="1000" b="0" spc="1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confirmed</a:t>
                      </a:r>
                      <a:r>
                        <a:rPr lang="en-US" sz="1000" b="0" spc="1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by</a:t>
                      </a:r>
                      <a:r>
                        <a:rPr lang="en-US" sz="1000" b="0" spc="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ISO</a:t>
                      </a:r>
                      <a:r>
                        <a:rPr lang="en-US" sz="1000" b="0" spc="1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9001:2015</a:t>
                      </a:r>
                      <a:r>
                        <a:rPr lang="en-US" sz="1000" b="0" spc="15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 </a:t>
                      </a:r>
                      <a:r>
                        <a:rPr lang="en-US" sz="1000" b="0" spc="-10" dirty="0">
                          <a:solidFill>
                            <a:srgbClr val="FFFFFF"/>
                          </a:solidFill>
                          <a:latin typeface="Satoshi" pitchFamily="50" charset="-18"/>
                        </a:rPr>
                        <a:t>Certification</a:t>
                      </a:r>
                      <a:endParaRPr lang="en-US" sz="1000" dirty="0">
                        <a:latin typeface="Satoshi" pitchFamily="50" charset="-18"/>
                      </a:endParaRPr>
                    </a:p>
                  </a:txBody>
                  <a:tcPr marL="396000" marR="0" marT="154800" marB="1548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41954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6352100" y="671556"/>
            <a:ext cx="3566600" cy="2048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055">
              <a:lnSpc>
                <a:spcPct val="1323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At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nl-BE" sz="1000" dirty="0" err="1">
                <a:solidFill>
                  <a:srgbClr val="FFFFFF"/>
                </a:solidFill>
                <a:latin typeface="Satoshi"/>
                <a:cs typeface="Satoshi"/>
              </a:rPr>
              <a:t>MTe</a:t>
            </a:r>
            <a:r>
              <a:rPr lang="nl-BE" sz="1000" dirty="0">
                <a:solidFill>
                  <a:srgbClr val="FFFFFF"/>
                </a:solidFill>
                <a:latin typeface="Satoshi"/>
                <a:cs typeface="Satoshi"/>
              </a:rPr>
              <a:t> Solutions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,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we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provide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premium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DC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chargers,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enabling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customers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to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charge their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electric vehicles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quickly,</a:t>
            </a:r>
            <a:endParaRPr sz="1000" dirty="0">
              <a:latin typeface="Satoshi"/>
              <a:cs typeface="Satosh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safely</a:t>
            </a:r>
            <a:r>
              <a:rPr sz="1000" b="1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sz="1000" b="1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easily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.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nl-BE" sz="1000" dirty="0" err="1">
                <a:solidFill>
                  <a:srgbClr val="FFFFFF"/>
                </a:solidFill>
                <a:latin typeface="Satoshi"/>
                <a:cs typeface="Satoshi"/>
              </a:rPr>
              <a:t>MTe</a:t>
            </a:r>
            <a:r>
              <a:rPr lang="nl-BE" sz="1000" dirty="0">
                <a:solidFill>
                  <a:srgbClr val="FFFFFF"/>
                </a:solidFill>
                <a:latin typeface="Satoshi"/>
                <a:cs typeface="Satoshi"/>
              </a:rPr>
              <a:t> Solutions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stands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for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years</a:t>
            </a:r>
            <a:endParaRPr sz="1000" dirty="0">
              <a:latin typeface="Satoshi"/>
              <a:cs typeface="Satoshi"/>
            </a:endParaRPr>
          </a:p>
          <a:p>
            <a:pPr marL="12700" marR="188595">
              <a:lnSpc>
                <a:spcPct val="132300"/>
              </a:lnSpc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experience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electrical industry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various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areas.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Now,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we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use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our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experience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DC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charger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production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Satoshi"/>
                <a:cs typeface="Satoshi"/>
              </a:rPr>
              <a:t>—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providing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uncompromised</a:t>
            </a:r>
            <a:r>
              <a:rPr sz="1000" b="1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quality,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confirmed</a:t>
            </a:r>
            <a:r>
              <a:rPr sz="1000" b="1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Satoshi"/>
                <a:cs typeface="Satoshi"/>
              </a:rPr>
              <a:t>with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certification,</a:t>
            </a:r>
            <a:r>
              <a:rPr sz="1000" b="1" spc="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tests,</a:t>
            </a:r>
            <a:r>
              <a:rPr sz="1000" b="1" spc="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sz="1000" b="1" spc="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recommendations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.</a:t>
            </a:r>
            <a:endParaRPr sz="1000" dirty="0">
              <a:latin typeface="Satoshi"/>
              <a:cs typeface="Satoshi"/>
            </a:endParaRPr>
          </a:p>
          <a:p>
            <a:pPr marL="12700" marR="5080">
              <a:lnSpc>
                <a:spcPct val="132200"/>
              </a:lnSpc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Our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team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consists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group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highly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qualified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engineers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Satoshi"/>
                <a:cs typeface="Satoshi"/>
              </a:rPr>
              <a:t>—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realising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professional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solutions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to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meet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expectations</a:t>
            </a:r>
            <a:endParaRPr sz="1000" dirty="0">
              <a:latin typeface="Satoshi"/>
              <a:cs typeface="Satosh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our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customers.</a:t>
            </a:r>
            <a:endParaRPr sz="1000" dirty="0">
              <a:latin typeface="Satoshi"/>
              <a:cs typeface="Satosh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81299" y="631004"/>
            <a:ext cx="3260725" cy="123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>
              <a:lnSpc>
                <a:spcPct val="105800"/>
              </a:lnSpc>
              <a:spcBef>
                <a:spcPts val="100"/>
              </a:spcBef>
            </a:pPr>
            <a:r>
              <a:rPr lang="en-US" spc="-10">
                <a:solidFill>
                  <a:srgbClr val="F18700"/>
                </a:solidFill>
              </a:rPr>
              <a:t>Invest</a:t>
            </a:r>
            <a:r>
              <a:rPr lang="en-US" spc="-80">
                <a:solidFill>
                  <a:srgbClr val="F18700"/>
                </a:solidFill>
              </a:rPr>
              <a:t> </a:t>
            </a:r>
            <a:r>
              <a:rPr lang="en-US"/>
              <a:t>in</a:t>
            </a:r>
            <a:r>
              <a:rPr lang="en-US" spc="-75"/>
              <a:t> </a:t>
            </a:r>
            <a:r>
              <a:rPr lang="en-US" spc="-10"/>
              <a:t>charging stations</a:t>
            </a:r>
            <a:r>
              <a:rPr lang="en-US" spc="-80"/>
              <a:t> </a:t>
            </a:r>
            <a:r>
              <a:rPr lang="en-US"/>
              <a:t>and</a:t>
            </a:r>
            <a:r>
              <a:rPr lang="en-US" spc="-80"/>
              <a:t> </a:t>
            </a:r>
            <a:r>
              <a:rPr lang="en-US" spc="-10"/>
              <a:t>attract </a:t>
            </a:r>
            <a:r>
              <a:rPr lang="en-US"/>
              <a:t>more</a:t>
            </a:r>
            <a:r>
              <a:rPr lang="en-US" spc="-60"/>
              <a:t> </a:t>
            </a:r>
            <a:r>
              <a:rPr lang="en-US" spc="-10"/>
              <a:t>customers</a:t>
            </a:r>
            <a:endParaRPr lang="en-US" spc="-10" dirty="0"/>
          </a:p>
        </p:txBody>
      </p:sp>
      <p:sp>
        <p:nvSpPr>
          <p:cNvPr id="25" name="object 25"/>
          <p:cNvSpPr txBox="1"/>
          <p:nvPr/>
        </p:nvSpPr>
        <p:spPr>
          <a:xfrm>
            <a:off x="6352099" y="3239060"/>
            <a:ext cx="234740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95C11F"/>
                </a:solidFill>
                <a:latin typeface="Satoshi"/>
                <a:cs typeface="Satoshi"/>
              </a:rPr>
              <a:t>Why</a:t>
            </a:r>
            <a:r>
              <a:rPr sz="1500" b="1" spc="-45" dirty="0">
                <a:solidFill>
                  <a:srgbClr val="95C11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95C11F"/>
                </a:solidFill>
                <a:latin typeface="Satoshi"/>
                <a:cs typeface="Satoshi"/>
              </a:rPr>
              <a:t>choose</a:t>
            </a:r>
            <a:r>
              <a:rPr sz="1500" b="1" spc="-40" dirty="0">
                <a:solidFill>
                  <a:srgbClr val="95C11F"/>
                </a:solidFill>
                <a:latin typeface="Satoshi"/>
                <a:cs typeface="Satoshi"/>
              </a:rPr>
              <a:t> </a:t>
            </a:r>
            <a:r>
              <a:rPr lang="nl-BE" sz="1500" b="1" spc="-25" dirty="0">
                <a:solidFill>
                  <a:srgbClr val="95C11F"/>
                </a:solidFill>
                <a:latin typeface="Satoshi"/>
                <a:cs typeface="Satoshi"/>
              </a:rPr>
              <a:t>DC</a:t>
            </a:r>
            <a:r>
              <a:rPr sz="1500" b="1" spc="-25" dirty="0">
                <a:solidFill>
                  <a:srgbClr val="95C11F"/>
                </a:solidFill>
                <a:latin typeface="Satoshi"/>
                <a:cs typeface="Satoshi"/>
              </a:rPr>
              <a:t>-</a:t>
            </a:r>
            <a:r>
              <a:rPr sz="1500" b="1" spc="-10" dirty="0">
                <a:solidFill>
                  <a:srgbClr val="95C11F"/>
                </a:solidFill>
                <a:latin typeface="Satoshi"/>
                <a:cs typeface="Satoshi"/>
              </a:rPr>
              <a:t>series?</a:t>
            </a:r>
            <a:endParaRPr sz="1500" dirty="0">
              <a:latin typeface="Satoshi"/>
              <a:cs typeface="Satoshi"/>
            </a:endParaRPr>
          </a:p>
        </p:txBody>
      </p:sp>
      <p:pic>
        <p:nvPicPr>
          <p:cNvPr id="12" name="Obraz 11" descr="Obraz zawierający symbol, logo, Czcionka, biały&#10;&#10;Opis wygenerowany automatycznie">
            <a:extLst>
              <a:ext uri="{FF2B5EF4-FFF2-40B4-BE49-F238E27FC236}">
                <a16:creationId xmlns:a16="http://schemas.microsoft.com/office/drawing/2014/main" id="{F8912F39-66A1-24D9-A5B3-23E411802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08" y="3763099"/>
            <a:ext cx="254926" cy="238300"/>
          </a:xfrm>
          <a:prstGeom prst="rect">
            <a:avLst/>
          </a:prstGeom>
        </p:spPr>
      </p:pic>
      <p:pic>
        <p:nvPicPr>
          <p:cNvPr id="15" name="Obraz 14" descr="Obraz zawierający Czcionka, Grafika, symbol, logo&#10;&#10;Opis wygenerowany automatycznie">
            <a:extLst>
              <a:ext uri="{FF2B5EF4-FFF2-40B4-BE49-F238E27FC236}">
                <a16:creationId xmlns:a16="http://schemas.microsoft.com/office/drawing/2014/main" id="{D8223325-F7EE-6634-990D-3C36215D3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08" y="4654883"/>
            <a:ext cx="254926" cy="213362"/>
          </a:xfrm>
          <a:prstGeom prst="rect">
            <a:avLst/>
          </a:prstGeom>
        </p:spPr>
      </p:pic>
      <p:pic>
        <p:nvPicPr>
          <p:cNvPr id="35" name="Obraz 34" descr="Obraz zawierający symbol, Czcionka, logo, Grafika&#10;&#10;Opis wygenerowany automatycznie">
            <a:extLst>
              <a:ext uri="{FF2B5EF4-FFF2-40B4-BE49-F238E27FC236}">
                <a16:creationId xmlns:a16="http://schemas.microsoft.com/office/drawing/2014/main" id="{6E66867F-D3F1-E6C7-C340-E9375ACB83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08" y="5090907"/>
            <a:ext cx="254926" cy="238300"/>
          </a:xfrm>
          <a:prstGeom prst="rect">
            <a:avLst/>
          </a:prstGeom>
        </p:spPr>
      </p:pic>
      <p:pic>
        <p:nvPicPr>
          <p:cNvPr id="37" name="Obraz 36" descr="Obraz zawierający Czcionka, symbol, logo, Grafika&#10;&#10;Opis wygenerowany automatycznie">
            <a:extLst>
              <a:ext uri="{FF2B5EF4-FFF2-40B4-BE49-F238E27FC236}">
                <a16:creationId xmlns:a16="http://schemas.microsoft.com/office/drawing/2014/main" id="{BE913740-9C92-17EA-D9EA-63FD158E59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08" y="5613851"/>
            <a:ext cx="254926" cy="185653"/>
          </a:xfrm>
          <a:prstGeom prst="rect">
            <a:avLst/>
          </a:prstGeom>
        </p:spPr>
      </p:pic>
      <p:pic>
        <p:nvPicPr>
          <p:cNvPr id="39" name="Obraz 38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BAA09AD2-8D5D-ADB8-6FB0-FD073B6FB5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08" y="6165800"/>
            <a:ext cx="254926" cy="24107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B3D964B-0881-529B-2D6C-9E4ADF49D0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" r="29824" b="-2"/>
          <a:stretch/>
        </p:blipFill>
        <p:spPr>
          <a:xfrm>
            <a:off x="1003301" y="5534025"/>
            <a:ext cx="457200" cy="4571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E64DA41-94DD-A0FA-8DBC-BF32160B04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" r="29824" b="-2"/>
          <a:stretch/>
        </p:blipFill>
        <p:spPr>
          <a:xfrm>
            <a:off x="1003301" y="5488306"/>
            <a:ext cx="457200" cy="457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BDD62E9-41E4-08F6-9461-E8259467D7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" r="29824" b="-2"/>
          <a:stretch/>
        </p:blipFill>
        <p:spPr>
          <a:xfrm>
            <a:off x="1039039" y="5442587"/>
            <a:ext cx="457200" cy="457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038EB30-B7B4-BBF6-9709-AB5F9B8C52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" r="29824" b="-2"/>
          <a:stretch/>
        </p:blipFill>
        <p:spPr>
          <a:xfrm>
            <a:off x="1039039" y="5409810"/>
            <a:ext cx="457200" cy="457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C4D5B04-8715-0E40-2CC9-BCD2BDA7B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6970" y="5409810"/>
            <a:ext cx="216043" cy="16993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211253A-B346-0F60-2702-A955E48AB6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4002" y="5409810"/>
            <a:ext cx="216043" cy="1699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raz 40" descr="Obraz zawierający Czcionka, symbol, Grafika, logo&#10;&#10;Opis wygenerowany automatycznie">
            <a:extLst>
              <a:ext uri="{FF2B5EF4-FFF2-40B4-BE49-F238E27FC236}">
                <a16:creationId xmlns:a16="http://schemas.microsoft.com/office/drawing/2014/main" id="{460A050C-09D6-C804-19C6-42B80BE96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83" y="1434625"/>
            <a:ext cx="465517" cy="565271"/>
          </a:xfrm>
          <a:prstGeom prst="rect">
            <a:avLst/>
          </a:prstGeom>
        </p:spPr>
      </p:pic>
      <p:pic>
        <p:nvPicPr>
          <p:cNvPr id="35" name="Obraz 34" descr="Obraz zawierający czarne, zrzut ekranu, ciemność&#10;&#10;Opis wygenerowany automatycznie">
            <a:extLst>
              <a:ext uri="{FF2B5EF4-FFF2-40B4-BE49-F238E27FC236}">
                <a16:creationId xmlns:a16="http://schemas.microsoft.com/office/drawing/2014/main" id="{56A9A562-40FC-A7FE-58E2-A49E25DFC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8" y="1474181"/>
            <a:ext cx="8889163" cy="53479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02087" y="1981955"/>
            <a:ext cx="2223770" cy="173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015">
              <a:lnSpc>
                <a:spcPct val="132200"/>
              </a:lnSpc>
              <a:spcBef>
                <a:spcPts val="100"/>
              </a:spcBef>
            </a:pP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Safety</a:t>
            </a:r>
            <a:r>
              <a:rPr sz="1000" b="0" spc="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is</a:t>
            </a:r>
            <a:r>
              <a:rPr sz="1000" b="0" spc="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the</a:t>
            </a:r>
            <a:r>
              <a:rPr sz="1000" b="0" spc="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foundation</a:t>
            </a:r>
            <a:r>
              <a:rPr sz="1000" b="0" spc="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of</a:t>
            </a:r>
            <a:r>
              <a:rPr sz="1000" b="0" spc="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trust.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We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care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about</a:t>
            </a:r>
            <a:r>
              <a:rPr sz="1000" b="0" spc="-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spc="-20" dirty="0">
                <a:solidFill>
                  <a:srgbClr val="95C11F"/>
                </a:solidFill>
                <a:latin typeface="Satoshi Medium"/>
                <a:cs typeface="Satoshi Medium"/>
              </a:rPr>
              <a:t>both</a:t>
            </a:r>
            <a:endParaRPr sz="1000" dirty="0">
              <a:latin typeface="Satoshi Medium"/>
              <a:cs typeface="Satoshi Medium"/>
            </a:endParaRPr>
          </a:p>
          <a:p>
            <a:pPr marL="12700" marR="5080">
              <a:lnSpc>
                <a:spcPct val="132300"/>
              </a:lnSpc>
              <a:spcBef>
                <a:spcPts val="790"/>
              </a:spcBef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LQ-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series</a:t>
            </a:r>
            <a:r>
              <a:rPr sz="1000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meets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all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requirements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and standards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:</a:t>
            </a:r>
            <a:r>
              <a:rPr sz="1000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overcurrent</a:t>
            </a:r>
            <a:r>
              <a:rPr sz="1000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protection,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overvoltage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protection,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short-circuit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protection,</a:t>
            </a:r>
            <a:r>
              <a:rPr sz="1000" spc="-5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residual</a:t>
            </a:r>
            <a:r>
              <a:rPr sz="1000" spc="-4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current</a:t>
            </a:r>
            <a:r>
              <a:rPr sz="1000" spc="-4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protection,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undervoltage</a:t>
            </a:r>
            <a:r>
              <a:rPr sz="1000" spc="-4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protection,</a:t>
            </a:r>
            <a:r>
              <a:rPr sz="1000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isolation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monitoring,</a:t>
            </a:r>
            <a:r>
              <a:rPr sz="1000" spc="-4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ground</a:t>
            </a:r>
            <a:r>
              <a:rPr sz="1000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fault</a:t>
            </a:r>
            <a:r>
              <a:rPr sz="1000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protection.</a:t>
            </a:r>
            <a:endParaRPr sz="1000" dirty="0">
              <a:latin typeface="Satoshi"/>
              <a:cs typeface="Satosh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285" y="1981574"/>
            <a:ext cx="2306955" cy="1988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200"/>
              </a:lnSpc>
              <a:spcBef>
                <a:spcPts val="100"/>
              </a:spcBef>
            </a:pP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Efficient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and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Fast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Charging: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30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 minutes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maximum, under the</a:t>
            </a:r>
            <a:r>
              <a:rPr sz="1000" b="0" spc="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right 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conditions!</a:t>
            </a:r>
            <a:endParaRPr lang="pl-PL" sz="1000" b="0" spc="-10" dirty="0">
              <a:solidFill>
                <a:srgbClr val="95C11F"/>
              </a:solidFill>
              <a:latin typeface="Satoshi Medium"/>
              <a:cs typeface="Satoshi Medium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By</a:t>
            </a:r>
            <a:r>
              <a:rPr lang="en-US"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choosing</a:t>
            </a:r>
            <a:r>
              <a:rPr lang="en-US"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highest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power,</a:t>
            </a:r>
            <a:endParaRPr lang="en-US" sz="1000" dirty="0">
              <a:latin typeface="Satoshi"/>
              <a:cs typeface="Satoshi"/>
            </a:endParaRPr>
          </a:p>
          <a:p>
            <a:pPr marL="12700" marR="5080">
              <a:lnSpc>
                <a:spcPct val="132200"/>
              </a:lnSpc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you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provide</a:t>
            </a:r>
            <a:r>
              <a:rPr lang="en-US"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customers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with</a:t>
            </a:r>
            <a:r>
              <a:rPr lang="en-US"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spc="-10" dirty="0">
                <a:solidFill>
                  <a:srgbClr val="FFFFFF"/>
                </a:solidFill>
                <a:latin typeface="Satoshi"/>
                <a:cs typeface="Satoshi"/>
              </a:rPr>
              <a:t>high-</a:t>
            </a:r>
            <a:r>
              <a:rPr lang="en-US" sz="1000" b="1" spc="-20" dirty="0">
                <a:solidFill>
                  <a:srgbClr val="FFFFFF"/>
                </a:solidFill>
                <a:latin typeface="Satoshi"/>
                <a:cs typeface="Satoshi"/>
              </a:rPr>
              <a:t>speed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charging</a:t>
            </a:r>
            <a:r>
              <a:rPr lang="en-US"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in</a:t>
            </a:r>
            <a:r>
              <a:rPr lang="en-US"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just</a:t>
            </a:r>
            <a:r>
              <a:rPr lang="en-US"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30</a:t>
            </a:r>
            <a:r>
              <a:rPr lang="en-US" sz="1000" b="1" spc="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minutes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,</a:t>
            </a:r>
            <a:r>
              <a:rPr lang="en-US" sz="1000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given</a:t>
            </a:r>
            <a:endParaRPr lang="en-US" sz="1000" dirty="0">
              <a:latin typeface="Satoshi"/>
              <a:cs typeface="Satoshi"/>
            </a:endParaRPr>
          </a:p>
          <a:p>
            <a:pPr marL="12700" marR="78105">
              <a:lnSpc>
                <a:spcPct val="132200"/>
              </a:lnSpc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right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external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(like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temperature)</a:t>
            </a:r>
            <a:r>
              <a:rPr lang="en-US" sz="1000" spc="50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technical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conditions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vehicle.</a:t>
            </a:r>
            <a:endParaRPr lang="pl-PL" sz="1000" spc="-10" dirty="0">
              <a:solidFill>
                <a:srgbClr val="FFFFFF"/>
              </a:solidFill>
              <a:latin typeface="Satoshi"/>
              <a:cs typeface="Satoshi"/>
            </a:endParaRPr>
          </a:p>
          <a:p>
            <a:pPr marL="12700" marR="78105">
              <a:lnSpc>
                <a:spcPct val="132200"/>
              </a:lnSpc>
              <a:spcBef>
                <a:spcPts val="790"/>
              </a:spcBef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This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option</a:t>
            </a:r>
            <a:r>
              <a:rPr lang="en-US"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sets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you</a:t>
            </a:r>
            <a:r>
              <a:rPr lang="en-US"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apart</a:t>
            </a:r>
            <a:r>
              <a:rPr lang="en-US"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in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market!</a:t>
            </a:r>
            <a:endParaRPr lang="en-US" sz="1000" dirty="0">
              <a:latin typeface="Satoshi"/>
              <a:cs typeface="Satoshi"/>
            </a:endParaRPr>
          </a:p>
          <a:p>
            <a:pPr marL="12700" marR="5080">
              <a:lnSpc>
                <a:spcPct val="132200"/>
              </a:lnSpc>
              <a:spcBef>
                <a:spcPts val="100"/>
              </a:spcBef>
            </a:pPr>
            <a:endParaRPr sz="1000" dirty="0">
              <a:latin typeface="Satoshi Medium"/>
              <a:cs typeface="Satoshi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8921" y="2030469"/>
            <a:ext cx="2446655" cy="128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Wide</a:t>
            </a:r>
            <a:r>
              <a:rPr sz="1000" b="0" spc="1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temperature</a:t>
            </a:r>
            <a:r>
              <a:rPr sz="1000" b="0" spc="1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spc="-20" dirty="0">
                <a:solidFill>
                  <a:srgbClr val="95C11F"/>
                </a:solidFill>
                <a:latin typeface="Satoshi Medium"/>
                <a:cs typeface="Satoshi Medium"/>
              </a:rPr>
              <a:t>range</a:t>
            </a:r>
            <a:endParaRPr sz="1000" dirty="0">
              <a:latin typeface="Satoshi Medium"/>
              <a:cs typeface="Satoshi Medium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LQ-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series</a:t>
            </a:r>
            <a:r>
              <a:rPr sz="1000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operate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reliably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across</a:t>
            </a:r>
            <a:endParaRPr sz="1000" dirty="0">
              <a:latin typeface="Satoshi"/>
              <a:cs typeface="Satoshi"/>
            </a:endParaRPr>
          </a:p>
          <a:p>
            <a:pPr marL="12700" marR="5080">
              <a:lnSpc>
                <a:spcPct val="132200"/>
              </a:lnSpc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an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extensive temperature range,</a:t>
            </a:r>
            <a:r>
              <a:rPr sz="10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ranging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from</a:t>
            </a:r>
            <a:r>
              <a:rPr sz="1000" b="1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Satoshi"/>
                <a:cs typeface="Satoshi"/>
              </a:rPr>
              <a:t>-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25°C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to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+50°C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.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Furthermore,</a:t>
            </a:r>
            <a:r>
              <a:rPr sz="1000" spc="50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storing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b="1" spc="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chargers</a:t>
            </a:r>
            <a:r>
              <a:rPr sz="1000" b="1" spc="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prior</a:t>
            </a:r>
            <a:r>
              <a:rPr sz="1000" b="1" spc="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to</a:t>
            </a:r>
            <a:r>
              <a:rPr sz="1000" b="1" spc="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installation</a:t>
            </a:r>
            <a:r>
              <a:rPr sz="1000" b="1" spc="50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is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also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safe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this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temperature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range.</a:t>
            </a:r>
            <a:endParaRPr sz="1000" dirty="0">
              <a:latin typeface="Satoshi"/>
              <a:cs typeface="Satosh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8" y="631005"/>
            <a:ext cx="659300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pc="-15" dirty="0">
                <a:latin typeface="Satoshi Black"/>
                <a:cs typeface="Satoshi Black"/>
              </a:rPr>
              <a:t>DC</a:t>
            </a:r>
            <a:r>
              <a:rPr b="1" spc="-15" dirty="0">
                <a:latin typeface="Satoshi Black"/>
                <a:cs typeface="Satoshi Black"/>
              </a:rPr>
              <a:t>-</a:t>
            </a:r>
            <a:r>
              <a:rPr b="1" dirty="0">
                <a:latin typeface="Satoshi Black"/>
                <a:cs typeface="Satoshi Black"/>
              </a:rPr>
              <a:t>series</a:t>
            </a:r>
            <a:r>
              <a:rPr b="1" spc="-45" dirty="0">
                <a:latin typeface="Satoshi Black"/>
                <a:cs typeface="Satoshi Black"/>
              </a:rPr>
              <a:t> </a:t>
            </a:r>
            <a:r>
              <a:rPr dirty="0"/>
              <a:t>—</a:t>
            </a:r>
            <a:r>
              <a:rPr spc="-5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full</a:t>
            </a:r>
            <a:r>
              <a:rPr spc="-55" dirty="0"/>
              <a:t> </a:t>
            </a:r>
            <a:r>
              <a:rPr dirty="0"/>
              <a:t>spectrum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>
                <a:solidFill>
                  <a:srgbClr val="F18700"/>
                </a:solidFill>
              </a:rPr>
              <a:t>benefits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01537" y="5106756"/>
            <a:ext cx="2386330" cy="1530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200"/>
              </a:lnSpc>
              <a:spcBef>
                <a:spcPts val="100"/>
              </a:spcBef>
            </a:pP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Perfect</a:t>
            </a:r>
            <a:r>
              <a:rPr sz="1000" b="0" spc="3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communication</a:t>
            </a:r>
            <a:br>
              <a:rPr lang="pl-PL"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</a:b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with</a:t>
            </a:r>
            <a:r>
              <a:rPr sz="1000" b="0" spc="2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well-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known</a:t>
            </a:r>
            <a:r>
              <a:rPr sz="1000" b="0" spc="2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platforms</a:t>
            </a:r>
            <a:endParaRPr lang="pl-PL" sz="1000" b="0" spc="-10" dirty="0">
              <a:solidFill>
                <a:srgbClr val="95C11F"/>
              </a:solidFill>
              <a:latin typeface="Satoshi Medium"/>
              <a:cs typeface="Satoshi Medium"/>
            </a:endParaRPr>
          </a:p>
          <a:p>
            <a:pPr marL="12700" marR="132080" algn="just">
              <a:lnSpc>
                <a:spcPct val="132200"/>
              </a:lnSpc>
              <a:spcBef>
                <a:spcPts val="790"/>
              </a:spcBef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Build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on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open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standard,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use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25" dirty="0">
                <a:solidFill>
                  <a:srgbClr val="FFFFFF"/>
                </a:solidFill>
                <a:latin typeface="Satoshi"/>
                <a:cs typeface="Satoshi"/>
              </a:rPr>
              <a:t>of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appropriate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OCPP</a:t>
            </a:r>
            <a:r>
              <a:rPr lang="en-US" sz="1000" b="1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protocol</a:t>
            </a:r>
            <a:r>
              <a:rPr lang="en-US" sz="1000" b="1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allows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you</a:t>
            </a:r>
            <a:r>
              <a:rPr lang="en-US"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to</a:t>
            </a:r>
            <a:r>
              <a:rPr lang="en-US"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cooperate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with</a:t>
            </a:r>
            <a:r>
              <a:rPr lang="en-US"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charging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services</a:t>
            </a:r>
            <a:endParaRPr lang="en-US" sz="1000" dirty="0">
              <a:latin typeface="Satoshi"/>
              <a:cs typeface="Satosh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provided</a:t>
            </a:r>
            <a:r>
              <a:rPr lang="en-US" sz="1000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by</a:t>
            </a:r>
            <a:r>
              <a:rPr lang="en-US" sz="1000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leading</a:t>
            </a:r>
            <a:r>
              <a:rPr lang="en-US" sz="1000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European</a:t>
            </a:r>
            <a:r>
              <a:rPr lang="en-US" sz="1000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companies.</a:t>
            </a:r>
            <a:endParaRPr lang="en-US" sz="1000" dirty="0">
              <a:latin typeface="Satoshi"/>
              <a:cs typeface="Satoshi"/>
            </a:endParaRPr>
          </a:p>
          <a:p>
            <a:pPr marL="12700" marR="5080">
              <a:lnSpc>
                <a:spcPct val="132200"/>
              </a:lnSpc>
              <a:spcBef>
                <a:spcPts val="100"/>
              </a:spcBef>
            </a:pPr>
            <a:endParaRPr sz="1000" dirty="0">
              <a:latin typeface="Satoshi Medium"/>
              <a:cs typeface="Satoshi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242" y="5106502"/>
            <a:ext cx="2505075" cy="1732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200"/>
              </a:lnSpc>
              <a:spcBef>
                <a:spcPts val="100"/>
              </a:spcBef>
            </a:pP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User-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Friendly: details </a:t>
            </a:r>
            <a:r>
              <a:rPr sz="1000" b="0" spc="-20" dirty="0">
                <a:solidFill>
                  <a:srgbClr val="95C11F"/>
                </a:solidFill>
                <a:latin typeface="Satoshi Medium"/>
                <a:cs typeface="Satoshi Medium"/>
              </a:rPr>
              <a:t>that</a:t>
            </a:r>
            <a:br>
              <a:rPr lang="pl-PL" sz="1000" spc="500" dirty="0">
                <a:solidFill>
                  <a:srgbClr val="95C11F"/>
                </a:solidFill>
                <a:latin typeface="Satoshi Medium"/>
                <a:cs typeface="Satoshi Medium"/>
              </a:rPr>
            </a:b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enhance</a:t>
            </a:r>
            <a:r>
              <a:rPr sz="1000" b="0" spc="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the</a:t>
            </a:r>
            <a:r>
              <a:rPr sz="1000" b="0" spc="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customer</a:t>
            </a:r>
            <a:r>
              <a:rPr sz="1000" b="0" spc="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experience</a:t>
            </a:r>
            <a:endParaRPr lang="pl-PL" sz="1000" b="0" spc="-10" dirty="0">
              <a:solidFill>
                <a:srgbClr val="95C11F"/>
              </a:solidFill>
              <a:latin typeface="Satoshi Medium"/>
              <a:cs typeface="Satoshi Medium"/>
            </a:endParaRPr>
          </a:p>
          <a:p>
            <a:pPr marL="12700" marR="5080">
              <a:lnSpc>
                <a:spcPct val="132300"/>
              </a:lnSpc>
              <a:spcBef>
                <a:spcPts val="790"/>
              </a:spcBef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standard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version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includes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5</a:t>
            </a:r>
            <a:r>
              <a:rPr lang="en-US" sz="1000" spc="-15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m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cable,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with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cable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guiding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system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Start/Stop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system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with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RFID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or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mobile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app.</a:t>
            </a:r>
            <a:endParaRPr lang="en-US" sz="1000" dirty="0">
              <a:latin typeface="Satoshi"/>
              <a:cs typeface="Satoshi"/>
            </a:endParaRPr>
          </a:p>
          <a:p>
            <a:pPr marL="12700" marR="471170">
              <a:lnSpc>
                <a:spcPct val="132200"/>
              </a:lnSpc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As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result,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b="1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operation</a:t>
            </a:r>
            <a:r>
              <a:rPr lang="en-US" sz="1000" b="1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spc="-10" dirty="0">
                <a:solidFill>
                  <a:srgbClr val="FFFFFF"/>
                </a:solidFill>
                <a:latin typeface="Satoshi"/>
                <a:cs typeface="Satoshi"/>
              </a:rPr>
              <a:t>becomes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incredibly</a:t>
            </a:r>
            <a:r>
              <a:rPr lang="en-US" sz="1000" b="1" spc="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easy</a:t>
            </a:r>
            <a:r>
              <a:rPr lang="en-US" sz="1000" b="1" spc="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lang="en-US" sz="1000" b="1" spc="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b="1" spc="-10" dirty="0">
                <a:solidFill>
                  <a:srgbClr val="FFFFFF"/>
                </a:solidFill>
                <a:latin typeface="Satoshi"/>
                <a:cs typeface="Satoshi"/>
              </a:rPr>
              <a:t>trouble-</a:t>
            </a:r>
            <a:r>
              <a:rPr lang="en-US" sz="1000" b="1" spc="-20" dirty="0">
                <a:solidFill>
                  <a:srgbClr val="FFFFFF"/>
                </a:solidFill>
                <a:latin typeface="Satoshi"/>
                <a:cs typeface="Satoshi"/>
              </a:rPr>
              <a:t>free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.</a:t>
            </a:r>
            <a:endParaRPr lang="en-US" sz="1000" dirty="0">
              <a:latin typeface="Satoshi"/>
              <a:cs typeface="Satoshi"/>
            </a:endParaRPr>
          </a:p>
          <a:p>
            <a:pPr marL="12700" marR="5080">
              <a:lnSpc>
                <a:spcPct val="132200"/>
              </a:lnSpc>
              <a:spcBef>
                <a:spcPts val="100"/>
              </a:spcBef>
            </a:pPr>
            <a:endParaRPr sz="1000" dirty="0">
              <a:latin typeface="Satoshi Medium"/>
              <a:cs typeface="Satoshi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8879" y="5155397"/>
            <a:ext cx="2505075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Prompt return</a:t>
            </a:r>
            <a:r>
              <a:rPr sz="1000" b="0" spc="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on</a:t>
            </a:r>
            <a:r>
              <a:rPr sz="1000" b="0" spc="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investment</a:t>
            </a:r>
            <a:endParaRPr sz="1000" dirty="0">
              <a:latin typeface="Satoshi Medium"/>
              <a:cs typeface="Satoshi Medium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By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determining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your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own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rates</a:t>
            </a:r>
            <a:endParaRPr sz="1000" dirty="0">
              <a:latin typeface="Satoshi"/>
              <a:cs typeface="Satoshi"/>
            </a:endParaRPr>
          </a:p>
          <a:p>
            <a:pPr marL="12700" marR="5080">
              <a:lnSpc>
                <a:spcPct val="132200"/>
              </a:lnSpc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taking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advantage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cross-selling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opportunities,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you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can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optimize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your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income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quickly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recoup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your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investment.</a:t>
            </a:r>
            <a:endParaRPr sz="1000" dirty="0">
              <a:latin typeface="Satoshi"/>
              <a:cs typeface="Satoshi"/>
            </a:endParaRPr>
          </a:p>
        </p:txBody>
      </p:sp>
      <p:pic>
        <p:nvPicPr>
          <p:cNvPr id="37" name="Obraz 36" descr="Obraz zawierający Grafika, symbol, Czcionka, logo&#10;&#10;Opis wygenerowany automatycznie">
            <a:extLst>
              <a:ext uri="{FF2B5EF4-FFF2-40B4-BE49-F238E27FC236}">
                <a16:creationId xmlns:a16="http://schemas.microsoft.com/office/drawing/2014/main" id="{A040BED0-1EC6-0F6B-93F4-48FE14EC0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3" y="1467876"/>
            <a:ext cx="465517" cy="532020"/>
          </a:xfrm>
          <a:prstGeom prst="rect">
            <a:avLst/>
          </a:prstGeom>
        </p:spPr>
      </p:pic>
      <p:pic>
        <p:nvPicPr>
          <p:cNvPr id="39" name="Obraz 38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E705DEFD-769F-D6C9-C706-21F374018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92" y="1419225"/>
            <a:ext cx="415640" cy="532020"/>
          </a:xfrm>
          <a:prstGeom prst="rect">
            <a:avLst/>
          </a:prstGeom>
        </p:spPr>
      </p:pic>
      <p:pic>
        <p:nvPicPr>
          <p:cNvPr id="43" name="Obraz 42" descr="Obraz zawierający symbol, linia, Czcionka, Grafika&#10;&#10;Opis wygenerowany automatycznie">
            <a:extLst>
              <a:ext uri="{FF2B5EF4-FFF2-40B4-BE49-F238E27FC236}">
                <a16:creationId xmlns:a16="http://schemas.microsoft.com/office/drawing/2014/main" id="{6E1BB17D-7DE3-CE52-D331-C202C32412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2" y="4567853"/>
            <a:ext cx="332512" cy="490456"/>
          </a:xfrm>
          <a:prstGeom prst="rect">
            <a:avLst/>
          </a:prstGeom>
        </p:spPr>
      </p:pic>
      <p:pic>
        <p:nvPicPr>
          <p:cNvPr id="45" name="Obraz 44" descr="Obraz zawierający Grafika, symbol, Czcionka, design&#10;&#10;Opis wygenerowany automatycznie">
            <a:extLst>
              <a:ext uri="{FF2B5EF4-FFF2-40B4-BE49-F238E27FC236}">
                <a16:creationId xmlns:a16="http://schemas.microsoft.com/office/drawing/2014/main" id="{871D25BB-A70F-EBA4-6449-8DECBA2951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37" y="4556824"/>
            <a:ext cx="476601" cy="509852"/>
          </a:xfrm>
          <a:prstGeom prst="rect">
            <a:avLst/>
          </a:prstGeom>
        </p:spPr>
      </p:pic>
      <p:pic>
        <p:nvPicPr>
          <p:cNvPr id="47" name="Obraz 46" descr="Obraz zawierający Grafika, krąg, symbol, Czcionka&#10;&#10;Opis wygenerowany automatycznie">
            <a:extLst>
              <a:ext uri="{FF2B5EF4-FFF2-40B4-BE49-F238E27FC236}">
                <a16:creationId xmlns:a16="http://schemas.microsoft.com/office/drawing/2014/main" id="{CDB8A313-F7C8-3E48-048F-C734E04AE5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79" y="4633338"/>
            <a:ext cx="426724" cy="4211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299" y="633212"/>
            <a:ext cx="2886464" cy="8003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0"/>
              </a:spcBef>
            </a:pPr>
            <a:r>
              <a:rPr lang="nl-BE" spc="-15" dirty="0">
                <a:latin typeface="Satoshi Black"/>
                <a:cs typeface="Satoshi Black"/>
              </a:rPr>
              <a:t>DC</a:t>
            </a:r>
            <a:r>
              <a:rPr b="1" spc="-15" dirty="0">
                <a:latin typeface="Satoshi Black"/>
                <a:cs typeface="Satoshi Black"/>
              </a:rPr>
              <a:t>-</a:t>
            </a:r>
            <a:r>
              <a:rPr b="1" dirty="0">
                <a:latin typeface="Satoshi Black"/>
                <a:cs typeface="Satoshi Black"/>
              </a:rPr>
              <a:t>series</a:t>
            </a:r>
            <a:r>
              <a:rPr b="1" spc="-35" dirty="0">
                <a:latin typeface="Satoshi Black"/>
                <a:cs typeface="Satoshi Black"/>
              </a:rPr>
              <a:t> </a:t>
            </a:r>
            <a:r>
              <a:rPr spc="-20" dirty="0"/>
              <a:t>tailored </a:t>
            </a:r>
            <a:r>
              <a:rPr dirty="0"/>
              <a:t>to</a:t>
            </a:r>
            <a:r>
              <a:rPr spc="-85" dirty="0"/>
              <a:t> </a:t>
            </a:r>
            <a:r>
              <a:rPr dirty="0">
                <a:solidFill>
                  <a:srgbClr val="F18700"/>
                </a:solidFill>
              </a:rPr>
              <a:t>your</a:t>
            </a:r>
            <a:r>
              <a:rPr spc="-80" dirty="0">
                <a:solidFill>
                  <a:srgbClr val="F18700"/>
                </a:solidFill>
              </a:rPr>
              <a:t> </a:t>
            </a:r>
            <a:r>
              <a:rPr spc="-10" dirty="0">
                <a:solidFill>
                  <a:srgbClr val="F18700"/>
                </a:solidFill>
              </a:rPr>
              <a:t>business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299" y="2385156"/>
            <a:ext cx="2900045" cy="254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0">
              <a:lnSpc>
                <a:spcPct val="132200"/>
              </a:lnSpc>
              <a:spcBef>
                <a:spcPts val="100"/>
              </a:spcBef>
            </a:pP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Scalability:</a:t>
            </a:r>
            <a:r>
              <a:rPr sz="1000" b="0" spc="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Modular</a:t>
            </a:r>
            <a:r>
              <a:rPr sz="1000" b="0" spc="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design</a:t>
            </a:r>
            <a:r>
              <a:rPr sz="1000" b="0" spc="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allows</a:t>
            </a:r>
            <a:r>
              <a:rPr sz="1000" b="0" spc="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for</a:t>
            </a:r>
            <a:r>
              <a:rPr sz="1000" b="0" spc="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individual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charger</a:t>
            </a:r>
            <a:r>
              <a:rPr sz="1000" b="0" spc="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power</a:t>
            </a:r>
            <a:r>
              <a:rPr sz="1000" b="0" spc="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adjustment</a:t>
            </a:r>
            <a:endParaRPr sz="1000" dirty="0">
              <a:latin typeface="Satoshi Medium"/>
              <a:cs typeface="Satoshi Medium"/>
            </a:endParaRPr>
          </a:p>
          <a:p>
            <a:pPr marL="12700" marR="5080">
              <a:lnSpc>
                <a:spcPct val="132200"/>
              </a:lnSpc>
              <a:spcBef>
                <a:spcPts val="795"/>
              </a:spcBef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Thanks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to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modular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design,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there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50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possibility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flexible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power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scaling.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This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achieved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through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40</a:t>
            </a:r>
            <a:r>
              <a:rPr sz="1000" spc="-15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kW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power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modules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inside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devices,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quantity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which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you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can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increase.</a:t>
            </a:r>
            <a:endParaRPr sz="1000" dirty="0">
              <a:latin typeface="Satoshi"/>
              <a:cs typeface="Satoshi"/>
            </a:endParaRPr>
          </a:p>
          <a:p>
            <a:pPr marL="12700" marR="130810">
              <a:lnSpc>
                <a:spcPct val="132300"/>
              </a:lnSpc>
              <a:spcBef>
                <a:spcPts val="790"/>
              </a:spcBef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doing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so,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you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boost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power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reduce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charging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time.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This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highly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cost-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effective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Satoshi"/>
                <a:cs typeface="Satoshi"/>
              </a:rPr>
              <a:t>—</a:t>
            </a:r>
            <a:r>
              <a:rPr sz="1000" spc="50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you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don’t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need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order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new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device,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just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adjust.</a:t>
            </a:r>
            <a:endParaRPr sz="1000" dirty="0">
              <a:latin typeface="Satoshi"/>
              <a:cs typeface="Satoshi"/>
            </a:endParaRPr>
          </a:p>
          <a:p>
            <a:pPr marL="12700" marR="1047115">
              <a:lnSpc>
                <a:spcPct val="132200"/>
              </a:lnSpc>
              <a:spcBef>
                <a:spcPts val="795"/>
              </a:spcBef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power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range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starts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at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40</a:t>
            </a:r>
            <a:r>
              <a:rPr sz="1000" spc="-15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kW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goes up to 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240</a:t>
            </a:r>
            <a:r>
              <a:rPr sz="1000" spc="-15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Satoshi"/>
                <a:cs typeface="Satoshi"/>
              </a:rPr>
              <a:t>kW.</a:t>
            </a:r>
            <a:endParaRPr sz="1000" dirty="0">
              <a:latin typeface="Satoshi"/>
              <a:cs typeface="Satosh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2629" y="1909494"/>
            <a:ext cx="358775" cy="329565"/>
            <a:chOff x="902629" y="1909494"/>
            <a:chExt cx="358775" cy="329565"/>
          </a:xfrm>
        </p:grpSpPr>
        <p:sp>
          <p:nvSpPr>
            <p:cNvPr id="6" name="object 6"/>
            <p:cNvSpPr/>
            <p:nvPr/>
          </p:nvSpPr>
          <p:spPr>
            <a:xfrm>
              <a:off x="908979" y="1982985"/>
              <a:ext cx="124460" cy="116205"/>
            </a:xfrm>
            <a:custGeom>
              <a:avLst/>
              <a:gdLst/>
              <a:ahLst/>
              <a:cxnLst/>
              <a:rect l="l" t="t" r="r" b="b"/>
              <a:pathLst>
                <a:path w="124459" h="116205">
                  <a:moveTo>
                    <a:pt x="0" y="61087"/>
                  </a:moveTo>
                  <a:lnTo>
                    <a:pt x="61087" y="0"/>
                  </a:lnTo>
                  <a:lnTo>
                    <a:pt x="123913" y="61087"/>
                  </a:lnTo>
                </a:path>
                <a:path w="124459" h="116205">
                  <a:moveTo>
                    <a:pt x="61963" y="11607"/>
                  </a:moveTo>
                  <a:lnTo>
                    <a:pt x="61963" y="115976"/>
                  </a:lnTo>
                </a:path>
              </a:pathLst>
            </a:custGeom>
            <a:ln w="12700">
              <a:solidFill>
                <a:srgbClr val="95C1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0427" y="1915844"/>
              <a:ext cx="194945" cy="316865"/>
            </a:xfrm>
            <a:custGeom>
              <a:avLst/>
              <a:gdLst/>
              <a:ahLst/>
              <a:cxnLst/>
              <a:rect l="l" t="t" r="r" b="b"/>
              <a:pathLst>
                <a:path w="194944" h="316864">
                  <a:moveTo>
                    <a:pt x="167055" y="0"/>
                  </a:moveTo>
                  <a:lnTo>
                    <a:pt x="46634" y="0"/>
                  </a:lnTo>
                  <a:lnTo>
                    <a:pt x="0" y="172885"/>
                  </a:lnTo>
                  <a:lnTo>
                    <a:pt x="51396" y="172783"/>
                  </a:lnTo>
                  <a:lnTo>
                    <a:pt x="10655" y="316763"/>
                  </a:lnTo>
                  <a:lnTo>
                    <a:pt x="12763" y="316763"/>
                  </a:lnTo>
                  <a:lnTo>
                    <a:pt x="194551" y="109334"/>
                  </a:lnTo>
                  <a:lnTo>
                    <a:pt x="122034" y="109423"/>
                  </a:lnTo>
                  <a:lnTo>
                    <a:pt x="167055" y="0"/>
                  </a:lnTo>
                  <a:close/>
                </a:path>
              </a:pathLst>
            </a:custGeom>
            <a:ln w="12700">
              <a:solidFill>
                <a:srgbClr val="95C1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77899" y="2385156"/>
            <a:ext cx="2425789" cy="3316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200"/>
              </a:lnSpc>
              <a:spcBef>
                <a:spcPts val="100"/>
              </a:spcBef>
            </a:pP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Customize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the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panels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all</a:t>
            </a:r>
            <a:r>
              <a:rPr sz="1000" b="0" spc="-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around: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 front,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back</a:t>
            </a:r>
            <a:r>
              <a:rPr sz="1000" b="0" spc="-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dirty="0">
                <a:solidFill>
                  <a:srgbClr val="95C11F"/>
                </a:solidFill>
                <a:latin typeface="Satoshi Medium"/>
                <a:cs typeface="Satoshi Medium"/>
              </a:rPr>
              <a:t>and</a:t>
            </a:r>
            <a:r>
              <a:rPr sz="1000" b="0" spc="-5" dirty="0">
                <a:solidFill>
                  <a:srgbClr val="95C11F"/>
                </a:solidFill>
                <a:latin typeface="Satoshi Medium"/>
                <a:cs typeface="Satoshi Medium"/>
              </a:rPr>
              <a:t> </a:t>
            </a:r>
            <a:r>
              <a:rPr sz="1000" b="0" spc="-10" dirty="0">
                <a:solidFill>
                  <a:srgbClr val="95C11F"/>
                </a:solidFill>
                <a:latin typeface="Satoshi Medium"/>
                <a:cs typeface="Satoshi Medium"/>
              </a:rPr>
              <a:t>sides</a:t>
            </a:r>
            <a:endParaRPr lang="pl-PL" sz="1000" b="0" spc="-10" dirty="0">
              <a:solidFill>
                <a:srgbClr val="95C11F"/>
              </a:solidFill>
              <a:latin typeface="Satoshi Medium"/>
              <a:cs typeface="Satoshi Medium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Chargers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with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custom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adjustments:</a:t>
            </a:r>
            <a:endParaRPr lang="en-US" sz="1000" dirty="0">
              <a:latin typeface="Satoshi"/>
              <a:cs typeface="Satoshi"/>
            </a:endParaRPr>
          </a:p>
          <a:p>
            <a:pPr marL="191770" indent="-107314">
              <a:lnSpc>
                <a:spcPct val="100000"/>
              </a:lnSpc>
              <a:spcBef>
                <a:spcPts val="385"/>
              </a:spcBef>
              <a:buChar char="•"/>
              <a:tabLst>
                <a:tab pos="191770" algn="l"/>
              </a:tabLst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put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your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logo,</a:t>
            </a:r>
            <a:endParaRPr lang="en-US" sz="1000" dirty="0">
              <a:latin typeface="Satoshi"/>
              <a:cs typeface="Satoshi"/>
            </a:endParaRPr>
          </a:p>
          <a:p>
            <a:pPr marL="191770" indent="-107314">
              <a:lnSpc>
                <a:spcPct val="100000"/>
              </a:lnSpc>
              <a:spcBef>
                <a:spcPts val="390"/>
              </a:spcBef>
              <a:buChar char="•"/>
              <a:tabLst>
                <a:tab pos="191770" algn="l"/>
              </a:tabLst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change</a:t>
            </a:r>
            <a:r>
              <a:rPr lang="en-US" sz="1000" spc="-4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panel’s</a:t>
            </a:r>
            <a:r>
              <a:rPr lang="en-US" sz="1000" spc="-4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colours,</a:t>
            </a:r>
            <a:endParaRPr lang="en-US" sz="1000" dirty="0">
              <a:latin typeface="Satoshi"/>
              <a:cs typeface="Satoshi"/>
            </a:endParaRPr>
          </a:p>
          <a:p>
            <a:pPr marL="191770" indent="-107314">
              <a:spcBef>
                <a:spcPts val="385"/>
              </a:spcBef>
              <a:buFontTx/>
              <a:buChar char="•"/>
              <a:tabLst>
                <a:tab pos="191770" algn="l"/>
              </a:tabLst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adjust</a:t>
            </a:r>
            <a:r>
              <a:rPr lang="en-US"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lighting.</a:t>
            </a:r>
            <a:endParaRPr lang="pl-PL" sz="1000" spc="-10" dirty="0">
              <a:solidFill>
                <a:srgbClr val="FFFFFF"/>
              </a:solidFill>
              <a:latin typeface="Satoshi"/>
              <a:cs typeface="Satoshi"/>
            </a:endParaRPr>
          </a:p>
          <a:p>
            <a:pPr marL="12700" marR="140335">
              <a:lnSpc>
                <a:spcPct val="132300"/>
              </a:lnSpc>
              <a:spcBef>
                <a:spcPts val="790"/>
              </a:spcBef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This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not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only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provides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new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advertising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space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but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also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integrates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station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seamlessly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into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your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brand</a:t>
            </a:r>
            <a:r>
              <a:rPr lang="en-US"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business environment.</a:t>
            </a:r>
            <a:endParaRPr lang="en-US" sz="1000" dirty="0">
              <a:latin typeface="Satoshi"/>
              <a:cs typeface="Satoshi"/>
            </a:endParaRPr>
          </a:p>
          <a:p>
            <a:pPr marL="12700" marR="5080">
              <a:lnSpc>
                <a:spcPct val="132300"/>
              </a:lnSpc>
              <a:spcBef>
                <a:spcPts val="790"/>
              </a:spcBef>
            </a:pP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Promote</a:t>
            </a:r>
            <a:r>
              <a:rPr lang="en-US" sz="1000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charging</a:t>
            </a:r>
            <a:r>
              <a:rPr lang="en-US" sz="1000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stations</a:t>
            </a:r>
            <a:r>
              <a:rPr lang="en-US" sz="1000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in</a:t>
            </a:r>
            <a:r>
              <a:rPr lang="en-US" sz="1000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your marketing</a:t>
            </a:r>
            <a:r>
              <a:rPr lang="en-US" sz="1000" spc="-4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materials</a:t>
            </a:r>
            <a:r>
              <a:rPr lang="en-US" sz="1000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to</a:t>
            </a:r>
            <a:r>
              <a:rPr lang="en-US" sz="1000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tap</a:t>
            </a:r>
            <a:r>
              <a:rPr lang="en-US" sz="1000" spc="-4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into</a:t>
            </a:r>
            <a:r>
              <a:rPr lang="en-US" sz="1000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lang="en-US" sz="1000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booming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electric</a:t>
            </a:r>
            <a:r>
              <a:rPr lang="en-US" sz="1000" spc="-2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car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market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expand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your </a:t>
            </a:r>
            <a:r>
              <a:rPr lang="en-US" sz="1000" dirty="0">
                <a:solidFill>
                  <a:srgbClr val="FFFFFF"/>
                </a:solidFill>
                <a:latin typeface="Satoshi"/>
                <a:cs typeface="Satoshi"/>
              </a:rPr>
              <a:t>customer</a:t>
            </a:r>
            <a:r>
              <a:rPr lang="en-US"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Satoshi"/>
                <a:cs typeface="Satoshi"/>
              </a:rPr>
              <a:t>base.</a:t>
            </a:r>
            <a:endParaRPr lang="en-US" sz="1000" dirty="0">
              <a:latin typeface="Satoshi"/>
              <a:cs typeface="Satoshi"/>
            </a:endParaRPr>
          </a:p>
          <a:p>
            <a:pPr marL="12700" marR="5080">
              <a:lnSpc>
                <a:spcPct val="132200"/>
              </a:lnSpc>
              <a:spcBef>
                <a:spcPts val="100"/>
              </a:spcBef>
            </a:pPr>
            <a:endParaRPr sz="1000" dirty="0">
              <a:latin typeface="Satoshi Medium"/>
              <a:cs typeface="Satoshi Medium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90598" y="1873728"/>
            <a:ext cx="290195" cy="365760"/>
            <a:chOff x="4890598" y="1873728"/>
            <a:chExt cx="290195" cy="365760"/>
          </a:xfrm>
        </p:grpSpPr>
        <p:sp>
          <p:nvSpPr>
            <p:cNvPr id="12" name="object 12"/>
            <p:cNvSpPr/>
            <p:nvPr/>
          </p:nvSpPr>
          <p:spPr>
            <a:xfrm>
              <a:off x="4896948" y="1880078"/>
              <a:ext cx="277495" cy="353060"/>
            </a:xfrm>
            <a:custGeom>
              <a:avLst/>
              <a:gdLst/>
              <a:ahLst/>
              <a:cxnLst/>
              <a:rect l="l" t="t" r="r" b="b"/>
              <a:pathLst>
                <a:path w="277495" h="353060">
                  <a:moveTo>
                    <a:pt x="0" y="210489"/>
                  </a:moveTo>
                  <a:lnTo>
                    <a:pt x="65417" y="111061"/>
                  </a:lnTo>
                  <a:lnTo>
                    <a:pt x="138493" y="0"/>
                  </a:lnTo>
                  <a:lnTo>
                    <a:pt x="276999" y="210489"/>
                  </a:lnTo>
                  <a:lnTo>
                    <a:pt x="276999" y="352526"/>
                  </a:lnTo>
                  <a:lnTo>
                    <a:pt x="0" y="352526"/>
                  </a:lnTo>
                  <a:lnTo>
                    <a:pt x="0" y="210489"/>
                  </a:lnTo>
                  <a:close/>
                </a:path>
                <a:path w="277495" h="353060">
                  <a:moveTo>
                    <a:pt x="206019" y="111061"/>
                  </a:moveTo>
                  <a:lnTo>
                    <a:pt x="69494" y="111061"/>
                  </a:lnTo>
                </a:path>
              </a:pathLst>
            </a:custGeom>
            <a:ln w="12700">
              <a:solidFill>
                <a:srgbClr val="95C1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7540" y="2079110"/>
              <a:ext cx="274091" cy="159842"/>
            </a:xfrm>
            <a:prstGeom prst="rect">
              <a:avLst/>
            </a:prstGeom>
          </p:spPr>
        </p:pic>
      </p:grpSp>
      <p:pic>
        <p:nvPicPr>
          <p:cNvPr id="15" name="Obraz 14" descr="Obraz zawierający czarne, linia, diagram, Grafika&#10;&#10;Opis wygenerowany automatycznie">
            <a:extLst>
              <a:ext uri="{FF2B5EF4-FFF2-40B4-BE49-F238E27FC236}">
                <a16:creationId xmlns:a16="http://schemas.microsoft.com/office/drawing/2014/main" id="{EC1A37AF-898F-1365-83DD-ACD3C291C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0" y="5281659"/>
            <a:ext cx="2685293" cy="2276861"/>
          </a:xfrm>
          <a:prstGeom prst="rect">
            <a:avLst/>
          </a:prstGeom>
        </p:spPr>
      </p:pic>
      <p:pic>
        <p:nvPicPr>
          <p:cNvPr id="17" name="Obraz 16" descr="Obraz zawierający zrzut ekranu, design&#10;&#10;Opis wygenerowany automatycznie">
            <a:extLst>
              <a:ext uri="{FF2B5EF4-FFF2-40B4-BE49-F238E27FC236}">
                <a16:creationId xmlns:a16="http://schemas.microsoft.com/office/drawing/2014/main" id="{DC16189F-1EBB-088A-7BC1-3B9C0B7F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13" y="-11721"/>
            <a:ext cx="2081788" cy="2825502"/>
          </a:xfrm>
          <a:prstGeom prst="rect">
            <a:avLst/>
          </a:prstGeom>
        </p:spPr>
      </p:pic>
      <p:pic>
        <p:nvPicPr>
          <p:cNvPr id="23" name="Obraz 22" descr="Obraz zawierający urządzenia kuchenne, w pomieszczeniu, urządzenie, design&#10;&#10;Opis wygenerowany automatycznie przy średnim poziomie pewności">
            <a:extLst>
              <a:ext uri="{FF2B5EF4-FFF2-40B4-BE49-F238E27FC236}">
                <a16:creationId xmlns:a16="http://schemas.microsoft.com/office/drawing/2014/main" id="{33E1F203-F671-7BDF-56A2-CBD2FC9275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92" y="1647825"/>
            <a:ext cx="2502413" cy="51084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Obraz zawierający budynek, zrzut ekranu, ciemność, noc&#10;&#10;Opis wygenerowany automatycznie">
            <a:extLst>
              <a:ext uri="{FF2B5EF4-FFF2-40B4-BE49-F238E27FC236}">
                <a16:creationId xmlns:a16="http://schemas.microsoft.com/office/drawing/2014/main" id="{25BF2F9F-BAB6-9267-F7CD-3AAC645F0C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" y="0"/>
            <a:ext cx="10690403" cy="756285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8230" y="631004"/>
            <a:ext cx="31286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Trust</a:t>
            </a:r>
            <a:r>
              <a:rPr spc="-100" dirty="0"/>
              <a:t> </a:t>
            </a:r>
            <a:r>
              <a:rPr dirty="0"/>
              <a:t>certified</a:t>
            </a:r>
            <a:r>
              <a:rPr spc="-95" dirty="0"/>
              <a:t> </a:t>
            </a:r>
            <a:r>
              <a:rPr spc="-10" dirty="0">
                <a:solidFill>
                  <a:srgbClr val="F18700"/>
                </a:solidFill>
              </a:rPr>
              <a:t>quality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7275" y="5298782"/>
            <a:ext cx="4324985" cy="1503045"/>
          </a:xfrm>
          <a:prstGeom prst="rect">
            <a:avLst/>
          </a:prstGeom>
          <a:solidFill>
            <a:srgbClr val="000000"/>
          </a:solidFill>
          <a:ln w="6350">
            <a:solidFill>
              <a:srgbClr val="95C11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405765" marR="448309">
              <a:lnSpc>
                <a:spcPct val="132300"/>
              </a:lnSpc>
            </a:pP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Safety</a:t>
            </a:r>
            <a:r>
              <a:rPr sz="1500" b="1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is</a:t>
            </a:r>
            <a:r>
              <a:rPr sz="1500" b="1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our</a:t>
            </a:r>
            <a:r>
              <a:rPr sz="1500" b="1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top</a:t>
            </a:r>
            <a:r>
              <a:rPr sz="1500" b="1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Satoshi"/>
                <a:cs typeface="Satoshi"/>
              </a:rPr>
              <a:t>priority,</a:t>
            </a:r>
            <a:r>
              <a:rPr sz="1500" b="1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sz="1500" b="1" spc="-3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Satoshi"/>
                <a:cs typeface="Satoshi"/>
              </a:rPr>
              <a:t>efficiency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is</a:t>
            </a:r>
            <a:r>
              <a:rPr sz="1500" b="1" spc="-5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crucial.</a:t>
            </a:r>
            <a:r>
              <a:rPr sz="1500" b="1" spc="-4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500" b="1" spc="-4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high</a:t>
            </a:r>
            <a:r>
              <a:rPr sz="1500" b="1" spc="-5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Satoshi"/>
                <a:cs typeface="Satoshi"/>
              </a:rPr>
              <a:t>quality</a:t>
            </a:r>
            <a:endParaRPr sz="1500" dirty="0">
              <a:latin typeface="Satoshi"/>
              <a:cs typeface="Satoshi"/>
            </a:endParaRPr>
          </a:p>
          <a:p>
            <a:pPr marL="405765">
              <a:lnSpc>
                <a:spcPct val="100000"/>
              </a:lnSpc>
              <a:spcBef>
                <a:spcPts val="580"/>
              </a:spcBef>
            </a:pP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500" b="1" spc="-4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our</a:t>
            </a:r>
            <a:r>
              <a:rPr sz="1500" b="1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DC</a:t>
            </a:r>
            <a:r>
              <a:rPr sz="1500" b="1" spc="-4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fast</a:t>
            </a:r>
            <a:r>
              <a:rPr sz="1500" b="1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chargers</a:t>
            </a:r>
            <a:r>
              <a:rPr sz="1500" b="1" spc="-4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ensures</a:t>
            </a:r>
            <a:r>
              <a:rPr sz="1500" b="1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Satoshi"/>
                <a:cs typeface="Satoshi"/>
              </a:rPr>
              <a:t>both.</a:t>
            </a:r>
            <a:endParaRPr sz="1500" dirty="0">
              <a:latin typeface="Satoshi"/>
              <a:cs typeface="Satosh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299" y="1578755"/>
            <a:ext cx="4220210" cy="316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040">
              <a:lnSpc>
                <a:spcPct val="1323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We</a:t>
            </a:r>
            <a:r>
              <a:rPr sz="10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check each charger before</a:t>
            </a:r>
            <a:r>
              <a:rPr sz="10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we send it to</a:t>
            </a:r>
            <a:r>
              <a:rPr sz="10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our customers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— we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test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it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on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dedicated,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certified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device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we</a:t>
            </a:r>
            <a:r>
              <a:rPr sz="10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only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sell</a:t>
            </a:r>
            <a:r>
              <a:rPr sz="10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proven</a:t>
            </a:r>
            <a:r>
              <a:rPr sz="10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products!</a:t>
            </a:r>
            <a:endParaRPr sz="1000" dirty="0">
              <a:latin typeface="Satoshi"/>
              <a:cs typeface="Satoshi"/>
            </a:endParaRPr>
          </a:p>
          <a:p>
            <a:pPr marL="12700" marR="5080">
              <a:lnSpc>
                <a:spcPct val="132200"/>
              </a:lnSpc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What's</a:t>
            </a:r>
            <a:r>
              <a:rPr sz="1000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more,</a:t>
            </a:r>
            <a:r>
              <a:rPr sz="1000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our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prototypes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passed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b="1" spc="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tests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flawlessly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at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very</a:t>
            </a:r>
            <a:r>
              <a:rPr sz="1000" b="1" spc="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first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run!</a:t>
            </a:r>
            <a:r>
              <a:rPr sz="1000" b="1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This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is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extremely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rare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this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type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advanced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solutions.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nl-BE" sz="1000" spc="-10" dirty="0" err="1">
                <a:solidFill>
                  <a:srgbClr val="FFFFFF"/>
                </a:solidFill>
                <a:latin typeface="Satoshi"/>
                <a:cs typeface="Satoshi"/>
              </a:rPr>
              <a:t>Mte</a:t>
            </a:r>
            <a:r>
              <a:rPr lang="nl-BE" sz="1000" spc="-10" dirty="0">
                <a:solidFill>
                  <a:srgbClr val="FFFFFF"/>
                </a:solidFill>
                <a:latin typeface="Satoshi"/>
                <a:cs typeface="Satoshi"/>
              </a:rPr>
              <a:t> Solutions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always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confirms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quality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it's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products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internal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quality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tests.</a:t>
            </a:r>
            <a:endParaRPr sz="1000" dirty="0">
              <a:latin typeface="Satoshi"/>
              <a:cs typeface="Satoshi"/>
            </a:endParaRPr>
          </a:p>
          <a:p>
            <a:pPr marL="12700" marR="293370">
              <a:lnSpc>
                <a:spcPct val="132200"/>
              </a:lnSpc>
              <a:spcBef>
                <a:spcPts val="795"/>
              </a:spcBef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Furthermore,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external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tests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have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confirmed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sz="1000" b="1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maximum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 charging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time</a:t>
            </a:r>
            <a:r>
              <a:rPr sz="1000" b="1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000" b="1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30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minutes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for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LQ240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model,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with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right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external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conditions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vehicle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technology.</a:t>
            </a:r>
            <a:endParaRPr sz="1000" dirty="0">
              <a:latin typeface="Satoshi"/>
              <a:cs typeface="Satoshi"/>
            </a:endParaRPr>
          </a:p>
          <a:p>
            <a:pPr marL="12700" marR="207010">
              <a:lnSpc>
                <a:spcPct val="132200"/>
              </a:lnSpc>
              <a:spcBef>
                <a:spcPts val="795"/>
              </a:spcBef>
            </a:pPr>
            <a:r>
              <a:rPr lang="nl-BE" sz="1000" dirty="0">
                <a:solidFill>
                  <a:srgbClr val="FFFFFF"/>
                </a:solidFill>
                <a:latin typeface="Satoshi"/>
                <a:cs typeface="Satoshi"/>
              </a:rPr>
              <a:t>The </a:t>
            </a:r>
            <a:r>
              <a:rPr lang="nl-BE" sz="1000" dirty="0" err="1">
                <a:solidFill>
                  <a:srgbClr val="FFFFFF"/>
                </a:solidFill>
                <a:latin typeface="Satoshi"/>
                <a:cs typeface="Satoshi"/>
              </a:rPr>
              <a:t>factory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 is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ISO 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9001:2015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 certified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,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which confirms the</a:t>
            </a:r>
            <a:r>
              <a:rPr sz="1000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controlled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maintenance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of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internal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processes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readiness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to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improve</a:t>
            </a:r>
            <a:endParaRPr sz="1000" dirty="0">
              <a:latin typeface="Satoshi"/>
              <a:cs typeface="Satosh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every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operation.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annual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external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audits,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we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gain</a:t>
            </a:r>
            <a:endParaRPr sz="1000" dirty="0">
              <a:latin typeface="Satoshi"/>
              <a:cs typeface="Satoshi"/>
            </a:endParaRPr>
          </a:p>
          <a:p>
            <a:pPr marL="12700" marR="487045">
              <a:lnSpc>
                <a:spcPct val="132200"/>
              </a:lnSpc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high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marks,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which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proves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that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we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maintain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our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processes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at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high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level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daily.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As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result,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the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products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we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offer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are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reliable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.</a:t>
            </a:r>
            <a:endParaRPr sz="1000" dirty="0">
              <a:latin typeface="Satoshi"/>
              <a:cs typeface="Satosh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Our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in-house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quality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is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reinforced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by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components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from</a:t>
            </a:r>
            <a:r>
              <a:rPr sz="1000" spc="-1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top</a:t>
            </a: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Satoshi"/>
                <a:cs typeface="Satoshi"/>
              </a:rPr>
              <a:t>manufacturers.</a:t>
            </a:r>
            <a:endParaRPr sz="1000" dirty="0">
              <a:latin typeface="Satoshi"/>
              <a:cs typeface="Satosh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53469" y="5354192"/>
            <a:ext cx="791210" cy="1372870"/>
            <a:chOff x="5753469" y="5354192"/>
            <a:chExt cx="791210" cy="137287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3469" y="6325448"/>
              <a:ext cx="790660" cy="40119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7412" y="5354192"/>
              <a:ext cx="524264" cy="6536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92775" y="5380024"/>
              <a:ext cx="473709" cy="602615"/>
            </a:xfrm>
            <a:custGeom>
              <a:avLst/>
              <a:gdLst/>
              <a:ahLst/>
              <a:cxnLst/>
              <a:rect l="l" t="t" r="r" b="b"/>
              <a:pathLst>
                <a:path w="473710" h="602614">
                  <a:moveTo>
                    <a:pt x="236766" y="601992"/>
                  </a:moveTo>
                  <a:lnTo>
                    <a:pt x="279323" y="597143"/>
                  </a:lnTo>
                  <a:lnTo>
                    <a:pt x="319378" y="583161"/>
                  </a:lnTo>
                  <a:lnTo>
                    <a:pt x="356261" y="560898"/>
                  </a:lnTo>
                  <a:lnTo>
                    <a:pt x="389304" y="531203"/>
                  </a:lnTo>
                  <a:lnTo>
                    <a:pt x="417839" y="494925"/>
                  </a:lnTo>
                  <a:lnTo>
                    <a:pt x="441196" y="452917"/>
                  </a:lnTo>
                  <a:lnTo>
                    <a:pt x="458708" y="406027"/>
                  </a:lnTo>
                  <a:lnTo>
                    <a:pt x="469705" y="355105"/>
                  </a:lnTo>
                  <a:lnTo>
                    <a:pt x="473519" y="301002"/>
                  </a:lnTo>
                  <a:lnTo>
                    <a:pt x="469705" y="246896"/>
                  </a:lnTo>
                  <a:lnTo>
                    <a:pt x="458708" y="195971"/>
                  </a:lnTo>
                  <a:lnTo>
                    <a:pt x="441196" y="149079"/>
                  </a:lnTo>
                  <a:lnTo>
                    <a:pt x="417839" y="107068"/>
                  </a:lnTo>
                  <a:lnTo>
                    <a:pt x="389304" y="70790"/>
                  </a:lnTo>
                  <a:lnTo>
                    <a:pt x="356261" y="41094"/>
                  </a:lnTo>
                  <a:lnTo>
                    <a:pt x="319378" y="18831"/>
                  </a:lnTo>
                  <a:lnTo>
                    <a:pt x="279323" y="4849"/>
                  </a:lnTo>
                  <a:lnTo>
                    <a:pt x="236766" y="0"/>
                  </a:lnTo>
                  <a:lnTo>
                    <a:pt x="194207" y="4849"/>
                  </a:lnTo>
                  <a:lnTo>
                    <a:pt x="154151" y="18831"/>
                  </a:lnTo>
                  <a:lnTo>
                    <a:pt x="117267" y="41094"/>
                  </a:lnTo>
                  <a:lnTo>
                    <a:pt x="84221" y="70790"/>
                  </a:lnTo>
                  <a:lnTo>
                    <a:pt x="55685" y="107068"/>
                  </a:lnTo>
                  <a:lnTo>
                    <a:pt x="32326" y="149079"/>
                  </a:lnTo>
                  <a:lnTo>
                    <a:pt x="14813" y="195971"/>
                  </a:lnTo>
                  <a:lnTo>
                    <a:pt x="3814" y="246896"/>
                  </a:lnTo>
                  <a:lnTo>
                    <a:pt x="0" y="301002"/>
                  </a:lnTo>
                  <a:lnTo>
                    <a:pt x="3814" y="355105"/>
                  </a:lnTo>
                  <a:lnTo>
                    <a:pt x="14813" y="406027"/>
                  </a:lnTo>
                  <a:lnTo>
                    <a:pt x="32326" y="452917"/>
                  </a:lnTo>
                  <a:lnTo>
                    <a:pt x="55685" y="494925"/>
                  </a:lnTo>
                  <a:lnTo>
                    <a:pt x="84221" y="531203"/>
                  </a:lnTo>
                  <a:lnTo>
                    <a:pt x="117267" y="560898"/>
                  </a:lnTo>
                  <a:lnTo>
                    <a:pt x="154151" y="583161"/>
                  </a:lnTo>
                  <a:lnTo>
                    <a:pt x="194207" y="597143"/>
                  </a:lnTo>
                  <a:lnTo>
                    <a:pt x="236766" y="601992"/>
                  </a:lnTo>
                  <a:close/>
                </a:path>
              </a:pathLst>
            </a:custGeom>
            <a:ln w="10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9C8B2A-454B-9ED0-E9B3-97E2164683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" r="51522" b="12"/>
          <a:stretch/>
        </p:blipFill>
        <p:spPr>
          <a:xfrm>
            <a:off x="7861300" y="4772026"/>
            <a:ext cx="304800" cy="762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8EAB8C7-6E50-733D-57C4-3F02D15588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" r="51522" b="12"/>
          <a:stretch/>
        </p:blipFill>
        <p:spPr>
          <a:xfrm>
            <a:off x="7861300" y="4695826"/>
            <a:ext cx="304800" cy="76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9BAE88-5727-D6D7-A021-D9C9DF62B2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" r="51522" b="12"/>
          <a:stretch/>
        </p:blipFill>
        <p:spPr>
          <a:xfrm>
            <a:off x="7861300" y="4671115"/>
            <a:ext cx="304800" cy="76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571B120-F7C6-8F5A-637C-C2E7ABA19D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86" t="-14310" b="-2"/>
          <a:stretch/>
        </p:blipFill>
        <p:spPr>
          <a:xfrm>
            <a:off x="10366374" y="4781551"/>
            <a:ext cx="304801" cy="761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5150B0B-D5D6-E331-A4C5-D17F5E7044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86" t="-14310" b="-2"/>
          <a:stretch/>
        </p:blipFill>
        <p:spPr>
          <a:xfrm>
            <a:off x="10388599" y="4721915"/>
            <a:ext cx="304801" cy="7619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C3C645A-7422-C456-61EE-C53F4E9EEE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86" t="-14310" b="-2"/>
          <a:stretch/>
        </p:blipFill>
        <p:spPr>
          <a:xfrm>
            <a:off x="10375900" y="4661591"/>
            <a:ext cx="304801" cy="76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raz 62" descr="Obraz zawierający zieleń, zrzut ekranu&#10;&#10;Opis wygenerowany automatycznie">
            <a:extLst>
              <a:ext uri="{FF2B5EF4-FFF2-40B4-BE49-F238E27FC236}">
                <a16:creationId xmlns:a16="http://schemas.microsoft.com/office/drawing/2014/main" id="{D3FD1764-D386-2EA9-896E-3ADAEA2DAE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"/>
            <a:ext cx="10693400" cy="7560089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8786C62-C012-40D5-CED4-1DDFC237E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53287"/>
              </p:ext>
            </p:extLst>
          </p:nvPr>
        </p:nvGraphicFramePr>
        <p:xfrm>
          <a:off x="887287" y="2735800"/>
          <a:ext cx="3546475" cy="40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6475">
                  <a:extLst>
                    <a:ext uri="{9D8B030D-6E8A-4147-A177-3AD203B41FA5}">
                      <a16:colId xmlns:a16="http://schemas.microsoft.com/office/drawing/2014/main" val="4069146827"/>
                    </a:ext>
                  </a:extLst>
                </a:gridCol>
              </a:tblGrid>
              <a:tr h="452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Modular scalable power, starting from 40kW</a:t>
                      </a: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C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745168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Heating elements </a:t>
                      </a:r>
                      <a:r>
                        <a:rPr lang="en-US" sz="1000" spc="-1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×</a:t>
                      </a:r>
                      <a:r>
                        <a:rPr lang="en-US" sz="1000" spc="-15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pl-PL" sz="1000" spc="-5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2 </a:t>
                      </a:r>
                      <a:endParaRPr lang="en-US" sz="1000" dirty="0">
                        <a:solidFill>
                          <a:schemeClr val="bg1"/>
                        </a:solidFill>
                        <a:latin typeface="Satoshi Medium" pitchFamily="50" charset="-18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262717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12700" marR="1602105">
                        <a:lnSpc>
                          <a:spcPct val="100000"/>
                        </a:lnSpc>
                      </a:pPr>
                      <a:r>
                        <a:rPr lang="en-US" sz="1000" spc="-1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Fans</a:t>
                      </a:r>
                      <a:r>
                        <a:rPr lang="en-US" sz="1000" spc="-145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spc="-1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×</a:t>
                      </a:r>
                      <a:r>
                        <a:rPr lang="en-US" sz="1000" spc="-145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spc="-5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2</a:t>
                      </a: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745056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lang="pl-PL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"</a:t>
                      </a:r>
                      <a:r>
                        <a:rPr lang="en-US" sz="100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10 touch</a:t>
                      </a:r>
                      <a:r>
                        <a:rPr lang="en-US" sz="1000" spc="5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spc="-1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screen</a:t>
                      </a: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36170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Standard</a:t>
                      </a:r>
                      <a:r>
                        <a:rPr lang="en-US" sz="1000" spc="-1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length</a:t>
                      </a:r>
                      <a:r>
                        <a:rPr lang="en-US" sz="1000" spc="-1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charge</a:t>
                      </a:r>
                      <a:r>
                        <a:rPr lang="en-US" sz="1000" spc="-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cable:</a:t>
                      </a:r>
                      <a:r>
                        <a:rPr lang="en-US" sz="1000" spc="-1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5</a:t>
                      </a:r>
                      <a:r>
                        <a:rPr lang="en-US" sz="1000" spc="-1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meters </a:t>
                      </a:r>
                      <a:endParaRPr lang="en-US" sz="1000" dirty="0">
                        <a:solidFill>
                          <a:schemeClr val="bg1"/>
                        </a:solidFill>
                        <a:latin typeface="Satoshi Medium" pitchFamily="50" charset="-18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41954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Guiding</a:t>
                      </a:r>
                      <a:r>
                        <a:rPr lang="en-US" sz="1000" spc="1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charge</a:t>
                      </a:r>
                      <a:r>
                        <a:rPr lang="en-US" sz="1000" spc="5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spc="-10" noProof="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cable</a:t>
                      </a:r>
                      <a:endParaRPr lang="en-US" sz="1000" noProof="0" dirty="0">
                        <a:solidFill>
                          <a:schemeClr val="bg1"/>
                        </a:solidFill>
                        <a:latin typeface="Satoshi Medium" pitchFamily="50" charset="-18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241670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Compatible with</a:t>
                      </a:r>
                      <a:r>
                        <a:rPr lang="en-US" sz="1000" spc="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almost</a:t>
                      </a:r>
                      <a:r>
                        <a:rPr lang="en-US" sz="1000" spc="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each</a:t>
                      </a:r>
                      <a:r>
                        <a:rPr lang="en-US" sz="1000" spc="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European</a:t>
                      </a:r>
                      <a:r>
                        <a:rPr lang="en-US" sz="1000" spc="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spc="-1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Platform </a:t>
                      </a:r>
                      <a:endParaRPr lang="en-US" sz="1000" dirty="0">
                        <a:solidFill>
                          <a:schemeClr val="bg1"/>
                        </a:solidFill>
                        <a:latin typeface="Satoshi Medium" pitchFamily="50" charset="-18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201229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Sleep</a:t>
                      </a:r>
                      <a:r>
                        <a:rPr lang="en-US" sz="1000" spc="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mode</a:t>
                      </a:r>
                      <a:r>
                        <a:rPr lang="en-US" sz="1000" spc="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in</a:t>
                      </a:r>
                      <a:r>
                        <a:rPr lang="en-US" sz="1000" spc="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non-active</a:t>
                      </a:r>
                      <a:r>
                        <a:rPr lang="en-US" sz="1000" spc="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stand</a:t>
                      </a:r>
                      <a:r>
                        <a:rPr lang="en-US" sz="1000" spc="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(safe</a:t>
                      </a:r>
                      <a:r>
                        <a:rPr lang="en-US" sz="1000" spc="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spc="-1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energy) </a:t>
                      </a:r>
                      <a:endParaRPr lang="en-US" sz="1000" dirty="0">
                        <a:solidFill>
                          <a:schemeClr val="bg1"/>
                        </a:solidFill>
                        <a:latin typeface="Satoshi Medium" pitchFamily="50" charset="-18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315246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Future proof design till 1000</a:t>
                      </a:r>
                      <a:r>
                        <a:rPr lang="en-US" sz="1000" spc="-15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V</a:t>
                      </a:r>
                      <a:r>
                        <a:rPr lang="en-US" sz="1000" spc="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 </a:t>
                      </a:r>
                      <a:r>
                        <a:rPr lang="en-US" sz="1000" spc="-25" dirty="0">
                          <a:solidFill>
                            <a:schemeClr val="bg1"/>
                          </a:solidFill>
                          <a:latin typeface="Satoshi Medium" pitchFamily="50" charset="-18"/>
                        </a:rPr>
                        <a:t>use</a:t>
                      </a:r>
                      <a:endParaRPr lang="en-US" sz="1000" dirty="0">
                        <a:solidFill>
                          <a:schemeClr val="bg1"/>
                        </a:solidFill>
                        <a:latin typeface="Satoshi Medium" pitchFamily="50" charset="-18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34412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1299" y="636598"/>
            <a:ext cx="3260725" cy="123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0"/>
              </a:spcBef>
            </a:pPr>
            <a:r>
              <a:rPr dirty="0"/>
              <a:t>Choose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charger </a:t>
            </a:r>
            <a:r>
              <a:rPr dirty="0"/>
              <a:t>that</a:t>
            </a:r>
            <a:r>
              <a:rPr spc="-75" dirty="0"/>
              <a:t> </a:t>
            </a:r>
            <a:r>
              <a:rPr dirty="0"/>
              <a:t>meets</a:t>
            </a:r>
            <a:r>
              <a:rPr spc="-70" dirty="0"/>
              <a:t> </a:t>
            </a:r>
            <a:r>
              <a:rPr spc="-20" dirty="0">
                <a:solidFill>
                  <a:srgbClr val="F18700"/>
                </a:solidFill>
              </a:rPr>
              <a:t>customers’ </a:t>
            </a:r>
            <a:r>
              <a:rPr spc="-10" dirty="0">
                <a:solidFill>
                  <a:srgbClr val="F18700"/>
                </a:solidFill>
              </a:rPr>
              <a:t>expectations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33299" y="671556"/>
            <a:ext cx="2591435" cy="8318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000" spc="-10" dirty="0">
                <a:latin typeface="Satoshi"/>
                <a:cs typeface="Satoshi"/>
              </a:rPr>
              <a:t>Tailor</a:t>
            </a:r>
            <a:r>
              <a:rPr sz="1000" spc="-35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the</a:t>
            </a:r>
            <a:r>
              <a:rPr sz="1000" spc="-30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charging</a:t>
            </a:r>
            <a:r>
              <a:rPr sz="1000" spc="-30" dirty="0">
                <a:latin typeface="Satoshi"/>
                <a:cs typeface="Satoshi"/>
              </a:rPr>
              <a:t> </a:t>
            </a:r>
            <a:r>
              <a:rPr sz="1000" spc="-10" dirty="0">
                <a:latin typeface="Satoshi"/>
                <a:cs typeface="Satoshi"/>
              </a:rPr>
              <a:t>station’s</a:t>
            </a:r>
            <a:r>
              <a:rPr sz="1000" spc="-30" dirty="0">
                <a:latin typeface="Satoshi"/>
                <a:cs typeface="Satoshi"/>
              </a:rPr>
              <a:t> </a:t>
            </a:r>
            <a:r>
              <a:rPr sz="1000" spc="-10" dirty="0">
                <a:latin typeface="Satoshi"/>
                <a:cs typeface="Satoshi"/>
              </a:rPr>
              <a:t>power</a:t>
            </a:r>
            <a:endParaRPr sz="1000" dirty="0">
              <a:latin typeface="Satoshi"/>
              <a:cs typeface="Satoshi"/>
            </a:endParaRPr>
          </a:p>
          <a:p>
            <a:pPr marL="12700" marR="66675">
              <a:lnSpc>
                <a:spcPct val="132200"/>
              </a:lnSpc>
            </a:pPr>
            <a:r>
              <a:rPr sz="1000" dirty="0">
                <a:latin typeface="Satoshi"/>
                <a:cs typeface="Satoshi"/>
              </a:rPr>
              <a:t>and</a:t>
            </a:r>
            <a:r>
              <a:rPr sz="1000" spc="-10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functionality</a:t>
            </a:r>
            <a:r>
              <a:rPr sz="1000" spc="-10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to</a:t>
            </a:r>
            <a:r>
              <a:rPr sz="1000" spc="-10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suit</a:t>
            </a:r>
            <a:r>
              <a:rPr sz="1000" spc="-10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your</a:t>
            </a:r>
            <a:r>
              <a:rPr sz="1000" spc="-10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business</a:t>
            </a:r>
            <a:r>
              <a:rPr sz="1000" spc="-10" dirty="0">
                <a:latin typeface="Satoshi"/>
                <a:cs typeface="Satoshi"/>
              </a:rPr>
              <a:t> needs! </a:t>
            </a:r>
            <a:r>
              <a:rPr sz="1000" dirty="0">
                <a:latin typeface="Satoshi"/>
                <a:cs typeface="Satoshi"/>
              </a:rPr>
              <a:t>Choose</a:t>
            </a:r>
            <a:r>
              <a:rPr sz="1000" spc="-10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between</a:t>
            </a:r>
            <a:r>
              <a:rPr sz="1000" spc="-10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power</a:t>
            </a:r>
            <a:r>
              <a:rPr sz="1000" spc="-10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ranging</a:t>
            </a:r>
            <a:r>
              <a:rPr sz="1000" spc="-10" dirty="0">
                <a:latin typeface="Satoshi"/>
                <a:cs typeface="Satoshi"/>
              </a:rPr>
              <a:t> </a:t>
            </a:r>
            <a:r>
              <a:rPr sz="1000" spc="-20" dirty="0">
                <a:latin typeface="Satoshi"/>
                <a:cs typeface="Satoshi"/>
              </a:rPr>
              <a:t>from</a:t>
            </a:r>
            <a:endParaRPr sz="1000" dirty="0">
              <a:latin typeface="Satoshi"/>
              <a:cs typeface="Satosh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000" dirty="0">
                <a:latin typeface="Satoshi"/>
                <a:cs typeface="Satoshi"/>
              </a:rPr>
              <a:t>40</a:t>
            </a:r>
            <a:r>
              <a:rPr sz="1000" spc="-25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to</a:t>
            </a:r>
            <a:r>
              <a:rPr sz="1000" spc="-15" dirty="0">
                <a:latin typeface="Satoshi"/>
                <a:cs typeface="Satoshi"/>
              </a:rPr>
              <a:t> </a:t>
            </a:r>
            <a:r>
              <a:rPr sz="1000" spc="-25" dirty="0">
                <a:latin typeface="Satoshi"/>
                <a:cs typeface="Satoshi"/>
              </a:rPr>
              <a:t>240</a:t>
            </a:r>
            <a:r>
              <a:rPr sz="1000" spc="-155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kW</a:t>
            </a:r>
            <a:r>
              <a:rPr sz="1000" spc="-15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and</a:t>
            </a:r>
            <a:r>
              <a:rPr sz="1000" spc="-15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multiple</a:t>
            </a:r>
            <a:r>
              <a:rPr sz="1000" spc="-15" dirty="0">
                <a:latin typeface="Satoshi"/>
                <a:cs typeface="Satoshi"/>
              </a:rPr>
              <a:t> </a:t>
            </a:r>
            <a:r>
              <a:rPr sz="1000" dirty="0">
                <a:latin typeface="Satoshi"/>
                <a:cs typeface="Satoshi"/>
              </a:rPr>
              <a:t>additional</a:t>
            </a:r>
            <a:r>
              <a:rPr sz="1000" spc="-20" dirty="0">
                <a:latin typeface="Satoshi"/>
                <a:cs typeface="Satoshi"/>
              </a:rPr>
              <a:t> </a:t>
            </a:r>
            <a:r>
              <a:rPr sz="1000" spc="-10" dirty="0">
                <a:latin typeface="Satoshi"/>
                <a:cs typeface="Satoshi"/>
              </a:rPr>
              <a:t>options.</a:t>
            </a:r>
            <a:endParaRPr sz="1000" dirty="0">
              <a:latin typeface="Satoshi"/>
              <a:cs typeface="Satosh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8300" y="2354210"/>
            <a:ext cx="19659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High</a:t>
            </a:r>
            <a:r>
              <a:rPr sz="1500" b="1" spc="-6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standard</a:t>
            </a:r>
            <a:r>
              <a:rPr sz="1500" b="1" spc="-6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Satoshi"/>
                <a:cs typeface="Satoshi"/>
              </a:rPr>
              <a:t>version</a:t>
            </a:r>
            <a:endParaRPr sz="1500" dirty="0">
              <a:latin typeface="Satoshi"/>
              <a:cs typeface="Satosh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46936" y="2809208"/>
            <a:ext cx="2895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Satoshi"/>
                <a:cs typeface="Satoshi"/>
              </a:rPr>
              <a:t>Improve</a:t>
            </a:r>
            <a:r>
              <a:rPr sz="1500" b="1" spc="-60" dirty="0">
                <a:latin typeface="Satoshi"/>
                <a:cs typeface="Satoshi"/>
              </a:rPr>
              <a:t> </a:t>
            </a:r>
            <a:r>
              <a:rPr sz="1500" b="1" dirty="0">
                <a:latin typeface="Satoshi"/>
                <a:cs typeface="Satoshi"/>
              </a:rPr>
              <a:t>your</a:t>
            </a:r>
            <a:r>
              <a:rPr sz="1500" b="1" spc="-55" dirty="0">
                <a:latin typeface="Satoshi"/>
                <a:cs typeface="Satoshi"/>
              </a:rPr>
              <a:t> </a:t>
            </a:r>
            <a:r>
              <a:rPr sz="1500" b="1" dirty="0">
                <a:latin typeface="Satoshi"/>
                <a:cs typeface="Satoshi"/>
              </a:rPr>
              <a:t>device</a:t>
            </a:r>
            <a:r>
              <a:rPr sz="1500" b="1" spc="-55" dirty="0">
                <a:latin typeface="Satoshi"/>
                <a:cs typeface="Satoshi"/>
              </a:rPr>
              <a:t> </a:t>
            </a:r>
            <a:r>
              <a:rPr sz="1500" b="1" dirty="0">
                <a:latin typeface="Satoshi"/>
                <a:cs typeface="Satoshi"/>
              </a:rPr>
              <a:t>via</a:t>
            </a:r>
            <a:r>
              <a:rPr sz="1500" b="1" spc="-60" dirty="0">
                <a:latin typeface="Satoshi"/>
                <a:cs typeface="Satoshi"/>
              </a:rPr>
              <a:t> </a:t>
            </a:r>
            <a:r>
              <a:rPr sz="1500" b="1" spc="-10" dirty="0">
                <a:latin typeface="Satoshi"/>
                <a:cs typeface="Satoshi"/>
              </a:rPr>
              <a:t>options:</a:t>
            </a:r>
            <a:endParaRPr sz="1500" dirty="0">
              <a:latin typeface="Satoshi"/>
              <a:cs typeface="Satoshi"/>
            </a:endParaRPr>
          </a:p>
        </p:txBody>
      </p:sp>
      <p:pic>
        <p:nvPicPr>
          <p:cNvPr id="4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845" y="2876405"/>
            <a:ext cx="222197" cy="204495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869BBF62-4C65-0D2A-55E1-2D1EFD1E38A5}"/>
              </a:ext>
            </a:extLst>
          </p:cNvPr>
          <p:cNvGrpSpPr/>
          <p:nvPr/>
        </p:nvGrpSpPr>
        <p:grpSpPr>
          <a:xfrm>
            <a:off x="964765" y="3282937"/>
            <a:ext cx="230390" cy="256323"/>
            <a:chOff x="964765" y="3282937"/>
            <a:chExt cx="230390" cy="256323"/>
          </a:xfrm>
        </p:grpSpPr>
        <p:pic>
          <p:nvPicPr>
            <p:cNvPr id="5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765" y="3397694"/>
              <a:ext cx="230390" cy="141566"/>
            </a:xfrm>
            <a:prstGeom prst="rect">
              <a:avLst/>
            </a:prstGeom>
          </p:spPr>
        </p:pic>
        <p:sp>
          <p:nvSpPr>
            <p:cNvPr id="6" name="object 30"/>
            <p:cNvSpPr/>
            <p:nvPr/>
          </p:nvSpPr>
          <p:spPr>
            <a:xfrm>
              <a:off x="1034675" y="3282937"/>
              <a:ext cx="88900" cy="83820"/>
            </a:xfrm>
            <a:custGeom>
              <a:avLst/>
              <a:gdLst/>
              <a:ahLst/>
              <a:cxnLst/>
              <a:rect l="l" t="t" r="r" b="b"/>
              <a:pathLst>
                <a:path w="88900" h="83820">
                  <a:moveTo>
                    <a:pt x="8591" y="0"/>
                  </a:moveTo>
                  <a:lnTo>
                    <a:pt x="2147" y="9737"/>
                  </a:lnTo>
                  <a:lnTo>
                    <a:pt x="0" y="20816"/>
                  </a:lnTo>
                  <a:lnTo>
                    <a:pt x="2147" y="31898"/>
                  </a:lnTo>
                  <a:lnTo>
                    <a:pt x="8591" y="41643"/>
                  </a:lnTo>
                  <a:lnTo>
                    <a:pt x="15035" y="51380"/>
                  </a:lnTo>
                  <a:lnTo>
                    <a:pt x="17183" y="62460"/>
                  </a:lnTo>
                  <a:lnTo>
                    <a:pt x="15035" y="73541"/>
                  </a:lnTo>
                  <a:lnTo>
                    <a:pt x="8591" y="83286"/>
                  </a:lnTo>
                </a:path>
                <a:path w="88900" h="83820">
                  <a:moveTo>
                    <a:pt x="80143" y="0"/>
                  </a:moveTo>
                  <a:lnTo>
                    <a:pt x="73699" y="9737"/>
                  </a:lnTo>
                  <a:lnTo>
                    <a:pt x="71551" y="20816"/>
                  </a:lnTo>
                  <a:lnTo>
                    <a:pt x="73699" y="31898"/>
                  </a:lnTo>
                  <a:lnTo>
                    <a:pt x="80143" y="41643"/>
                  </a:lnTo>
                  <a:lnTo>
                    <a:pt x="86587" y="51380"/>
                  </a:lnTo>
                  <a:lnTo>
                    <a:pt x="88734" y="62460"/>
                  </a:lnTo>
                  <a:lnTo>
                    <a:pt x="86587" y="73541"/>
                  </a:lnTo>
                  <a:lnTo>
                    <a:pt x="80143" y="8328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2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4180" y="3745376"/>
            <a:ext cx="231571" cy="231571"/>
          </a:xfrm>
          <a:prstGeom prst="rect">
            <a:avLst/>
          </a:prstGeom>
        </p:spPr>
      </p:pic>
      <p:pic>
        <p:nvPicPr>
          <p:cNvPr id="64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9784" y="4219652"/>
            <a:ext cx="240360" cy="212039"/>
          </a:xfrm>
          <a:prstGeom prst="rect">
            <a:avLst/>
          </a:prstGeom>
        </p:spPr>
      </p:pic>
      <p:pic>
        <p:nvPicPr>
          <p:cNvPr id="65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9484" y="4669194"/>
            <a:ext cx="240960" cy="224739"/>
          </a:xfrm>
          <a:prstGeom prst="rect">
            <a:avLst/>
          </a:prstGeom>
        </p:spPr>
      </p:pic>
      <p:pic>
        <p:nvPicPr>
          <p:cNvPr id="66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6214" y="5114502"/>
            <a:ext cx="309730" cy="229222"/>
          </a:xfrm>
          <a:prstGeom prst="rect">
            <a:avLst/>
          </a:prstGeom>
        </p:spPr>
      </p:pic>
      <p:pic>
        <p:nvPicPr>
          <p:cNvPr id="67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4214" y="5557059"/>
            <a:ext cx="231495" cy="231495"/>
          </a:xfrm>
          <a:prstGeom prst="rect">
            <a:avLst/>
          </a:prstGeom>
        </p:spPr>
      </p:pic>
      <p:pic>
        <p:nvPicPr>
          <p:cNvPr id="6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0779" y="6013922"/>
            <a:ext cx="235122" cy="210981"/>
          </a:xfrm>
          <a:prstGeom prst="rect">
            <a:avLst/>
          </a:prstGeom>
        </p:spPr>
      </p:pic>
      <p:pic>
        <p:nvPicPr>
          <p:cNvPr id="69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3281" y="6482114"/>
            <a:ext cx="253365" cy="175196"/>
          </a:xfrm>
          <a:prstGeom prst="rect">
            <a:avLst/>
          </a:prstGeom>
        </p:spPr>
      </p:pic>
      <p:pic>
        <p:nvPicPr>
          <p:cNvPr id="73" name="object 5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28333" y="3304152"/>
            <a:ext cx="189127" cy="239894"/>
          </a:xfrm>
          <a:prstGeom prst="rect">
            <a:avLst/>
          </a:prstGeom>
        </p:spPr>
      </p:pic>
      <p:grpSp>
        <p:nvGrpSpPr>
          <p:cNvPr id="76" name="Grupa 75">
            <a:extLst>
              <a:ext uri="{FF2B5EF4-FFF2-40B4-BE49-F238E27FC236}">
                <a16:creationId xmlns:a16="http://schemas.microsoft.com/office/drawing/2014/main" id="{7EF11DAF-2FDF-C27F-B501-26B8D2939474}"/>
              </a:ext>
            </a:extLst>
          </p:cNvPr>
          <p:cNvGrpSpPr/>
          <p:nvPr/>
        </p:nvGrpSpPr>
        <p:grpSpPr>
          <a:xfrm>
            <a:off x="6246921" y="3754898"/>
            <a:ext cx="358326" cy="242051"/>
            <a:chOff x="6246921" y="3754898"/>
            <a:chExt cx="358326" cy="242051"/>
          </a:xfrm>
        </p:grpSpPr>
        <p:pic>
          <p:nvPicPr>
            <p:cNvPr id="74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46921" y="3756332"/>
              <a:ext cx="189127" cy="239894"/>
            </a:xfrm>
            <a:prstGeom prst="rect">
              <a:avLst/>
            </a:prstGeom>
          </p:spPr>
        </p:pic>
        <p:pic>
          <p:nvPicPr>
            <p:cNvPr id="75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3820" y="3754898"/>
              <a:ext cx="141427" cy="242051"/>
            </a:xfrm>
            <a:prstGeom prst="rect">
              <a:avLst/>
            </a:prstGeom>
          </p:spPr>
        </p:pic>
      </p:grpSp>
      <p:grpSp>
        <p:nvGrpSpPr>
          <p:cNvPr id="79" name="Grupa 78">
            <a:extLst>
              <a:ext uri="{FF2B5EF4-FFF2-40B4-BE49-F238E27FC236}">
                <a16:creationId xmlns:a16="http://schemas.microsoft.com/office/drawing/2014/main" id="{CC3A22FE-3358-3F35-7178-412DC106E414}"/>
              </a:ext>
            </a:extLst>
          </p:cNvPr>
          <p:cNvGrpSpPr/>
          <p:nvPr/>
        </p:nvGrpSpPr>
        <p:grpSpPr>
          <a:xfrm>
            <a:off x="6294153" y="4216285"/>
            <a:ext cx="311086" cy="234262"/>
            <a:chOff x="6294153" y="4216285"/>
            <a:chExt cx="311086" cy="234262"/>
          </a:xfrm>
        </p:grpSpPr>
        <p:pic>
          <p:nvPicPr>
            <p:cNvPr id="77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94153" y="4216285"/>
              <a:ext cx="141897" cy="234262"/>
            </a:xfrm>
            <a:prstGeom prst="rect">
              <a:avLst/>
            </a:prstGeom>
          </p:spPr>
        </p:pic>
        <p:pic>
          <p:nvPicPr>
            <p:cNvPr id="78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63342" y="4216285"/>
              <a:ext cx="141897" cy="234262"/>
            </a:xfrm>
            <a:prstGeom prst="rect">
              <a:avLst/>
            </a:prstGeom>
          </p:spPr>
        </p:pic>
      </p:grpSp>
      <p:grpSp>
        <p:nvGrpSpPr>
          <p:cNvPr id="83" name="Grupa 82">
            <a:extLst>
              <a:ext uri="{FF2B5EF4-FFF2-40B4-BE49-F238E27FC236}">
                <a16:creationId xmlns:a16="http://schemas.microsoft.com/office/drawing/2014/main" id="{0FA15F18-A270-68A0-0BB6-B977FC75E63F}"/>
              </a:ext>
            </a:extLst>
          </p:cNvPr>
          <p:cNvGrpSpPr/>
          <p:nvPr/>
        </p:nvGrpSpPr>
        <p:grpSpPr>
          <a:xfrm>
            <a:off x="6298633" y="4670492"/>
            <a:ext cx="259347" cy="210185"/>
            <a:chOff x="6298633" y="4670492"/>
            <a:chExt cx="259347" cy="210185"/>
          </a:xfrm>
        </p:grpSpPr>
        <p:sp>
          <p:nvSpPr>
            <p:cNvPr id="80" name="object 54"/>
            <p:cNvSpPr/>
            <p:nvPr/>
          </p:nvSpPr>
          <p:spPr>
            <a:xfrm>
              <a:off x="6401770" y="4676842"/>
              <a:ext cx="156210" cy="203835"/>
            </a:xfrm>
            <a:custGeom>
              <a:avLst/>
              <a:gdLst/>
              <a:ahLst/>
              <a:cxnLst/>
              <a:rect l="l" t="t" r="r" b="b"/>
              <a:pathLst>
                <a:path w="156209" h="203835">
                  <a:moveTo>
                    <a:pt x="156121" y="45542"/>
                  </a:moveTo>
                  <a:lnTo>
                    <a:pt x="156121" y="14909"/>
                  </a:lnTo>
                  <a:lnTo>
                    <a:pt x="156121" y="6667"/>
                  </a:lnTo>
                  <a:lnTo>
                    <a:pt x="149377" y="0"/>
                  </a:lnTo>
                  <a:lnTo>
                    <a:pt x="141046" y="0"/>
                  </a:lnTo>
                  <a:lnTo>
                    <a:pt x="15074" y="0"/>
                  </a:lnTo>
                  <a:lnTo>
                    <a:pt x="6743" y="0"/>
                  </a:lnTo>
                  <a:lnTo>
                    <a:pt x="0" y="6667"/>
                  </a:lnTo>
                  <a:lnTo>
                    <a:pt x="0" y="196532"/>
                  </a:lnTo>
                  <a:lnTo>
                    <a:pt x="6743" y="203212"/>
                  </a:lnTo>
                  <a:lnTo>
                    <a:pt x="15074" y="203212"/>
                  </a:lnTo>
                  <a:lnTo>
                    <a:pt x="141046" y="203212"/>
                  </a:lnTo>
                  <a:lnTo>
                    <a:pt x="149377" y="203212"/>
                  </a:lnTo>
                  <a:lnTo>
                    <a:pt x="156121" y="196532"/>
                  </a:lnTo>
                  <a:lnTo>
                    <a:pt x="156121" y="188302"/>
                  </a:lnTo>
                  <a:lnTo>
                    <a:pt x="156121" y="156083"/>
                  </a:lnTo>
                  <a:lnTo>
                    <a:pt x="156121" y="4554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1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98633" y="4670492"/>
              <a:ext cx="72872" cy="141122"/>
            </a:xfrm>
            <a:prstGeom prst="rect">
              <a:avLst/>
            </a:prstGeom>
          </p:spPr>
        </p:pic>
        <p:sp>
          <p:nvSpPr>
            <p:cNvPr id="82" name="object 56"/>
            <p:cNvSpPr/>
            <p:nvPr/>
          </p:nvSpPr>
          <p:spPr>
            <a:xfrm>
              <a:off x="6435902" y="4709134"/>
              <a:ext cx="89535" cy="48260"/>
            </a:xfrm>
            <a:custGeom>
              <a:avLst/>
              <a:gdLst/>
              <a:ahLst/>
              <a:cxnLst/>
              <a:rect l="l" t="t" r="r" b="b"/>
              <a:pathLst>
                <a:path w="89534" h="48260">
                  <a:moveTo>
                    <a:pt x="0" y="47739"/>
                  </a:moveTo>
                  <a:lnTo>
                    <a:pt x="88912" y="47739"/>
                  </a:lnTo>
                  <a:lnTo>
                    <a:pt x="88912" y="0"/>
                  </a:lnTo>
                  <a:lnTo>
                    <a:pt x="0" y="0"/>
                  </a:lnTo>
                  <a:lnTo>
                    <a:pt x="0" y="4773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C20570C1-9DB1-300D-2F62-099A6CEBD823}"/>
              </a:ext>
            </a:extLst>
          </p:cNvPr>
          <p:cNvGrpSpPr/>
          <p:nvPr/>
        </p:nvGrpSpPr>
        <p:grpSpPr>
          <a:xfrm>
            <a:off x="6338421" y="5105397"/>
            <a:ext cx="258445" cy="248614"/>
            <a:chOff x="6338421" y="5105397"/>
            <a:chExt cx="258445" cy="248614"/>
          </a:xfrm>
        </p:grpSpPr>
        <p:pic>
          <p:nvPicPr>
            <p:cNvPr id="84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58280" y="5105397"/>
              <a:ext cx="183832" cy="195706"/>
            </a:xfrm>
            <a:prstGeom prst="rect">
              <a:avLst/>
            </a:prstGeom>
          </p:spPr>
        </p:pic>
        <p:sp>
          <p:nvSpPr>
            <p:cNvPr id="85" name="object 51"/>
            <p:cNvSpPr/>
            <p:nvPr/>
          </p:nvSpPr>
          <p:spPr>
            <a:xfrm>
              <a:off x="6338421" y="5330051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>
                  <a:moveTo>
                    <a:pt x="0" y="0"/>
                  </a:moveTo>
                  <a:lnTo>
                    <a:pt x="25803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52"/>
            <p:cNvSpPr/>
            <p:nvPr/>
          </p:nvSpPr>
          <p:spPr>
            <a:xfrm>
              <a:off x="6573142" y="5294956"/>
              <a:ext cx="23495" cy="59055"/>
            </a:xfrm>
            <a:custGeom>
              <a:avLst/>
              <a:gdLst/>
              <a:ahLst/>
              <a:cxnLst/>
              <a:rect l="l" t="t" r="r" b="b"/>
              <a:pathLst>
                <a:path w="23495" h="59054">
                  <a:moveTo>
                    <a:pt x="11658" y="0"/>
                  </a:moveTo>
                  <a:lnTo>
                    <a:pt x="11658" y="58508"/>
                  </a:lnTo>
                </a:path>
                <a:path w="23495" h="59054">
                  <a:moveTo>
                    <a:pt x="0" y="0"/>
                  </a:moveTo>
                  <a:lnTo>
                    <a:pt x="2331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53"/>
            <p:cNvSpPr/>
            <p:nvPr/>
          </p:nvSpPr>
          <p:spPr>
            <a:xfrm>
              <a:off x="6338421" y="5294956"/>
              <a:ext cx="23495" cy="59055"/>
            </a:xfrm>
            <a:custGeom>
              <a:avLst/>
              <a:gdLst/>
              <a:ahLst/>
              <a:cxnLst/>
              <a:rect l="l" t="t" r="r" b="b"/>
              <a:pathLst>
                <a:path w="23495" h="59054">
                  <a:moveTo>
                    <a:pt x="11658" y="0"/>
                  </a:moveTo>
                  <a:lnTo>
                    <a:pt x="11658" y="58508"/>
                  </a:lnTo>
                </a:path>
                <a:path w="23495" h="59054">
                  <a:moveTo>
                    <a:pt x="0" y="0"/>
                  </a:moveTo>
                  <a:lnTo>
                    <a:pt x="2331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89" name="object 4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355646" y="5572850"/>
            <a:ext cx="187604" cy="220891"/>
          </a:xfrm>
          <a:prstGeom prst="rect">
            <a:avLst/>
          </a:prstGeom>
        </p:spPr>
      </p:pic>
      <p:pic>
        <p:nvPicPr>
          <p:cNvPr id="90" name="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342336" y="6005066"/>
            <a:ext cx="232206" cy="254012"/>
          </a:xfrm>
          <a:prstGeom prst="rect">
            <a:avLst/>
          </a:prstGeom>
        </p:spPr>
      </p:pic>
      <p:grpSp>
        <p:nvGrpSpPr>
          <p:cNvPr id="91" name="object 45"/>
          <p:cNvGrpSpPr/>
          <p:nvPr/>
        </p:nvGrpSpPr>
        <p:grpSpPr>
          <a:xfrm>
            <a:off x="6330598" y="6469205"/>
            <a:ext cx="249711" cy="220271"/>
            <a:chOff x="6330598" y="6469205"/>
            <a:chExt cx="249711" cy="220271"/>
          </a:xfrm>
        </p:grpSpPr>
        <p:pic>
          <p:nvPicPr>
            <p:cNvPr id="92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30598" y="6477436"/>
              <a:ext cx="240360" cy="212040"/>
            </a:xfrm>
            <a:prstGeom prst="rect">
              <a:avLst/>
            </a:prstGeom>
          </p:spPr>
        </p:pic>
        <p:sp>
          <p:nvSpPr>
            <p:cNvPr id="93" name="object 47"/>
            <p:cNvSpPr/>
            <p:nvPr/>
          </p:nvSpPr>
          <p:spPr>
            <a:xfrm>
              <a:off x="6337105" y="6469205"/>
              <a:ext cx="243204" cy="218440"/>
            </a:xfrm>
            <a:custGeom>
              <a:avLst/>
              <a:gdLst/>
              <a:ahLst/>
              <a:cxnLst/>
              <a:rect l="l" t="t" r="r" b="b"/>
              <a:pathLst>
                <a:path w="243204" h="218440">
                  <a:moveTo>
                    <a:pt x="0" y="217932"/>
                  </a:moveTo>
                  <a:lnTo>
                    <a:pt x="24267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94" name="Tabela 93">
            <a:extLst>
              <a:ext uri="{FF2B5EF4-FFF2-40B4-BE49-F238E27FC236}">
                <a16:creationId xmlns:a16="http://schemas.microsoft.com/office/drawing/2014/main" id="{0D1FCDE2-4A39-C0D7-6625-DC7C662E4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84840"/>
              </p:ext>
            </p:extLst>
          </p:nvPr>
        </p:nvGraphicFramePr>
        <p:xfrm>
          <a:off x="6248032" y="3192409"/>
          <a:ext cx="3546475" cy="36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6475">
                  <a:extLst>
                    <a:ext uri="{9D8B030D-6E8A-4147-A177-3AD203B41FA5}">
                      <a16:colId xmlns:a16="http://schemas.microsoft.com/office/drawing/2014/main" val="4069146827"/>
                    </a:ext>
                  </a:extLst>
                </a:gridCol>
              </a:tblGrid>
              <a:tr h="45200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Version</a:t>
                      </a:r>
                      <a:r>
                        <a:rPr lang="en-US" sz="1000" b="0" spc="-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2</a:t>
                      </a:r>
                      <a:r>
                        <a:rPr lang="en-US" sz="1000" b="0" spc="-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— 2</a:t>
                      </a:r>
                      <a:r>
                        <a:rPr lang="en-US" sz="1000" b="0" spc="-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DC</a:t>
                      </a:r>
                      <a:r>
                        <a:rPr lang="en-US" sz="1000" b="0" spc="-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pistols</a:t>
                      </a:r>
                      <a:r>
                        <a:rPr lang="en-US" sz="1000" b="0" spc="-15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spc="-10" dirty="0">
                          <a:latin typeface="Satoshi Medium"/>
                          <a:cs typeface="Satoshi Medium"/>
                        </a:rPr>
                        <a:t>+</a:t>
                      </a:r>
                      <a:r>
                        <a:rPr lang="en-US" sz="1000" b="0" spc="-15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load </a:t>
                      </a:r>
                      <a:r>
                        <a:rPr lang="en-US" sz="1000" b="0" spc="-10" dirty="0">
                          <a:latin typeface="Satoshi Medium"/>
                          <a:cs typeface="Satoshi Medium"/>
                        </a:rPr>
                        <a:t>balance</a:t>
                      </a:r>
                      <a:endParaRPr lang="en-US" sz="1000" dirty="0">
                        <a:latin typeface="Satoshi Medium"/>
                        <a:cs typeface="Satoshi Medium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745168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Version</a:t>
                      </a:r>
                      <a:r>
                        <a:rPr lang="en-US" sz="1000" b="0" spc="-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3</a:t>
                      </a:r>
                      <a:r>
                        <a:rPr lang="en-US" sz="1000" b="0" spc="-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—</a:t>
                      </a:r>
                      <a:r>
                        <a:rPr lang="en-US" sz="1000" b="0" spc="-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2 DC</a:t>
                      </a:r>
                      <a:r>
                        <a:rPr lang="en-US" sz="1000" b="0" spc="-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pistols</a:t>
                      </a:r>
                      <a:r>
                        <a:rPr lang="en-US" sz="1000" b="0" spc="-15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spc="-10" dirty="0">
                          <a:latin typeface="Satoshi Medium"/>
                          <a:cs typeface="Satoshi Medium"/>
                        </a:rPr>
                        <a:t>+</a:t>
                      </a:r>
                      <a:r>
                        <a:rPr lang="en-US" sz="1000" b="0" spc="-15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1</a:t>
                      </a:r>
                      <a:r>
                        <a:rPr lang="en-US" sz="1000" b="0" spc="-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AC pistol</a:t>
                      </a:r>
                      <a:r>
                        <a:rPr lang="en-US" sz="1000" b="0" spc="-15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spc="-10" dirty="0">
                          <a:latin typeface="Satoshi Medium"/>
                          <a:cs typeface="Satoshi Medium"/>
                        </a:rPr>
                        <a:t>+</a:t>
                      </a:r>
                      <a:r>
                        <a:rPr lang="en-US" sz="1000" b="0" spc="-15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load</a:t>
                      </a:r>
                      <a:r>
                        <a:rPr lang="en-US" sz="1000" b="0" spc="-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spc="-10" dirty="0">
                          <a:latin typeface="Satoshi Medium"/>
                          <a:cs typeface="Satoshi Medium"/>
                        </a:rPr>
                        <a:t>balance </a:t>
                      </a:r>
                      <a:endParaRPr lang="en-US" sz="1000" dirty="0">
                        <a:solidFill>
                          <a:schemeClr val="bg1"/>
                        </a:solidFill>
                        <a:latin typeface="Satoshi Medium" pitchFamily="50" charset="-18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262717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Version 4 —</a:t>
                      </a:r>
                      <a:r>
                        <a:rPr lang="en-US" sz="100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1 DC</a:t>
                      </a:r>
                      <a:r>
                        <a:rPr lang="en-US" sz="100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pistol</a:t>
                      </a:r>
                      <a:r>
                        <a:rPr lang="en-US" sz="1000" b="0" spc="-15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spc="-10" dirty="0">
                          <a:latin typeface="Satoshi Medium"/>
                          <a:cs typeface="Satoshi Medium"/>
                        </a:rPr>
                        <a:t>+</a:t>
                      </a:r>
                      <a:r>
                        <a:rPr lang="en-US" sz="1000" b="0" spc="-15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1</a:t>
                      </a:r>
                      <a:r>
                        <a:rPr lang="en-US" sz="100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AC pistol</a:t>
                      </a:r>
                      <a:r>
                        <a:rPr lang="en-US" sz="1000" b="0" spc="-15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+load</a:t>
                      </a:r>
                      <a:r>
                        <a:rPr lang="en-US" sz="100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spc="-10" dirty="0">
                          <a:latin typeface="Satoshi Medium"/>
                          <a:cs typeface="Satoshi Medium"/>
                        </a:rPr>
                        <a:t>balance </a:t>
                      </a:r>
                      <a:endParaRPr lang="en-US" sz="1000" dirty="0">
                        <a:solidFill>
                          <a:schemeClr val="bg1"/>
                        </a:solidFill>
                        <a:latin typeface="Satoshi Medium" pitchFamily="50" charset="-18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761288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127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>
                          <a:latin typeface="Satoshi Medium"/>
                          <a:cs typeface="Satoshi Medium"/>
                        </a:rPr>
                        <a:t>Payment</a:t>
                      </a:r>
                      <a:r>
                        <a:rPr lang="en-US" sz="1000" b="0" spc="-1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noProof="0" dirty="0">
                          <a:latin typeface="Satoshi Medium"/>
                          <a:cs typeface="Satoshi Medium"/>
                        </a:rPr>
                        <a:t>terminal,</a:t>
                      </a:r>
                      <a:r>
                        <a:rPr lang="en-US" sz="1000" b="0" spc="-1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noProof="0" dirty="0">
                          <a:latin typeface="Satoshi Medium"/>
                          <a:cs typeface="Satoshi Medium"/>
                        </a:rPr>
                        <a:t>CE</a:t>
                      </a:r>
                      <a:r>
                        <a:rPr lang="en-US" sz="1000" b="0" spc="-1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spc="-10" noProof="0" dirty="0">
                          <a:latin typeface="Satoshi Medium"/>
                          <a:cs typeface="Satoshi Medium"/>
                        </a:rPr>
                        <a:t>approved</a:t>
                      </a:r>
                      <a:endParaRPr lang="en-US" sz="1000" noProof="0" dirty="0">
                        <a:latin typeface="Satoshi Medium"/>
                        <a:cs typeface="Satoshi Medium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36170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Mounting</a:t>
                      </a:r>
                      <a:r>
                        <a:rPr lang="en-US" sz="100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socket</a:t>
                      </a:r>
                      <a:r>
                        <a:rPr lang="en-US" sz="100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in</a:t>
                      </a:r>
                      <a:r>
                        <a:rPr lang="en-US" sz="100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concrete</a:t>
                      </a:r>
                      <a:r>
                        <a:rPr lang="en-US" sz="100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or</a:t>
                      </a:r>
                      <a:r>
                        <a:rPr lang="en-US" sz="100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spc="-20" dirty="0">
                          <a:latin typeface="Satoshi Medium"/>
                          <a:cs typeface="Satoshi Medium"/>
                        </a:rPr>
                        <a:t>metal </a:t>
                      </a:r>
                      <a:endParaRPr lang="en-US" sz="1000" dirty="0">
                        <a:solidFill>
                          <a:schemeClr val="bg1"/>
                        </a:solidFill>
                        <a:latin typeface="Satoshi Medium" pitchFamily="50" charset="-18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41954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12700" marR="881380">
                        <a:lnSpc>
                          <a:spcPct val="100000"/>
                        </a:lnSpc>
                      </a:pPr>
                      <a:r>
                        <a:rPr lang="en-US" sz="1000" b="0" noProof="0" dirty="0">
                          <a:latin typeface="Satoshi Medium"/>
                          <a:cs typeface="Satoshi Medium"/>
                        </a:rPr>
                        <a:t>MID</a:t>
                      </a:r>
                      <a:r>
                        <a:rPr lang="en-US" sz="1000" b="0" spc="-10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noProof="0" dirty="0">
                          <a:latin typeface="Satoshi Medium"/>
                          <a:cs typeface="Satoshi Medium"/>
                        </a:rPr>
                        <a:t>DC</a:t>
                      </a:r>
                      <a:r>
                        <a:rPr lang="en-US" sz="1000" b="0" spc="-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noProof="0" dirty="0">
                          <a:latin typeface="Satoshi Medium"/>
                          <a:cs typeface="Satoshi Medium"/>
                        </a:rPr>
                        <a:t>Meter</a:t>
                      </a:r>
                      <a:r>
                        <a:rPr lang="en-US" sz="1000" b="0" spc="-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spc="-10" noProof="0" dirty="0">
                          <a:latin typeface="Satoshi Medium"/>
                          <a:cs typeface="Satoshi Medium"/>
                        </a:rPr>
                        <a:t>(</a:t>
                      </a:r>
                      <a:r>
                        <a:rPr lang="en-US" sz="1000" b="0" spc="-10" noProof="0" dirty="0" err="1">
                          <a:latin typeface="Satoshi Medium"/>
                          <a:cs typeface="Satoshi Medium"/>
                        </a:rPr>
                        <a:t>eichrecht</a:t>
                      </a:r>
                      <a:r>
                        <a:rPr lang="pl-PL" sz="1000" b="0" spc="-10" dirty="0">
                          <a:latin typeface="Satoshi Medium"/>
                          <a:cs typeface="Satoshi Medium"/>
                        </a:rPr>
                        <a:t>)</a:t>
                      </a:r>
                      <a:endParaRPr lang="pl-PL" sz="1000" dirty="0">
                        <a:latin typeface="Satoshi Medium"/>
                        <a:cs typeface="Satoshi Medium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241670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lang="en-US" sz="1000" b="0" noProof="0" dirty="0">
                          <a:latin typeface="Satoshi Medium"/>
                          <a:cs typeface="Satoshi Medium"/>
                        </a:rPr>
                        <a:t>HALO</a:t>
                      </a:r>
                      <a:r>
                        <a:rPr lang="en-US" sz="1000" b="0" spc="-4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spc="-10" noProof="0" dirty="0">
                          <a:latin typeface="Satoshi Medium"/>
                          <a:cs typeface="Satoshi Medium"/>
                        </a:rPr>
                        <a:t>lighted</a:t>
                      </a:r>
                      <a:endParaRPr lang="en-US" sz="1000" noProof="0" dirty="0">
                        <a:latin typeface="Satoshi Medium"/>
                        <a:cs typeface="Satoshi Medium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201229"/>
                  </a:ext>
                </a:extLst>
              </a:tr>
              <a:tr h="45200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On</a:t>
                      </a:r>
                      <a:r>
                        <a:rPr lang="en-US" sz="100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request</a:t>
                      </a:r>
                      <a:r>
                        <a:rPr lang="en-US" sz="100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—</a:t>
                      </a:r>
                      <a:r>
                        <a:rPr lang="en-US" sz="100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no</a:t>
                      </a:r>
                      <a:r>
                        <a:rPr lang="en-US" sz="100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dirty="0">
                          <a:latin typeface="Satoshi Medium"/>
                          <a:cs typeface="Satoshi Medium"/>
                        </a:rPr>
                        <a:t>touch</a:t>
                      </a:r>
                      <a:r>
                        <a:rPr lang="en-US" sz="100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1000" b="0" spc="-10" dirty="0">
                          <a:latin typeface="Satoshi Medium"/>
                          <a:cs typeface="Satoshi Medium"/>
                        </a:rPr>
                        <a:t>screen</a:t>
                      </a:r>
                      <a:endParaRPr lang="en-US" sz="1000" dirty="0">
                        <a:latin typeface="Satoshi Medium"/>
                        <a:cs typeface="Satoshi Medium"/>
                      </a:endParaRPr>
                    </a:p>
                  </a:txBody>
                  <a:tcPr marL="432000" marR="0" marT="126000" marB="144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3152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5441301" y="2931790"/>
            <a:ext cx="831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95C11F"/>
                </a:solidFill>
                <a:latin typeface="Satoshi"/>
                <a:cs typeface="Satoshi"/>
              </a:rPr>
              <a:t>Protections</a:t>
            </a:r>
            <a:endParaRPr sz="1200" dirty="0">
              <a:latin typeface="Satoshi"/>
              <a:cs typeface="Satoshi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754494"/>
              </p:ext>
            </p:extLst>
          </p:nvPr>
        </p:nvGraphicFramePr>
        <p:xfrm>
          <a:off x="899999" y="5350694"/>
          <a:ext cx="8901429" cy="1462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8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1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95C1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20" dirty="0">
                          <a:latin typeface="Satoshi"/>
                          <a:cs typeface="Satoshi"/>
                        </a:rPr>
                        <a:t>LQ40</a:t>
                      </a:r>
                      <a:endParaRPr sz="1200" dirty="0">
                        <a:latin typeface="Satoshi"/>
                        <a:cs typeface="Satoshi"/>
                      </a:endParaRPr>
                    </a:p>
                  </a:txBody>
                  <a:tcPr marL="0" marR="0" marT="13335" marB="0">
                    <a:lnB w="12700">
                      <a:solidFill>
                        <a:srgbClr val="95C1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20" dirty="0">
                          <a:latin typeface="Satoshi"/>
                          <a:cs typeface="Satoshi"/>
                        </a:rPr>
                        <a:t>LQ80</a:t>
                      </a:r>
                      <a:endParaRPr sz="1200" dirty="0">
                        <a:latin typeface="Satoshi"/>
                        <a:cs typeface="Satoshi"/>
                      </a:endParaRPr>
                    </a:p>
                  </a:txBody>
                  <a:tcPr marL="0" marR="0" marT="13335" marB="0">
                    <a:lnB w="12700">
                      <a:solidFill>
                        <a:srgbClr val="95C1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Satoshi"/>
                          <a:cs typeface="Satoshi"/>
                        </a:rPr>
                        <a:t>LQ120</a:t>
                      </a:r>
                      <a:endParaRPr sz="1200" dirty="0">
                        <a:latin typeface="Satoshi"/>
                        <a:cs typeface="Satoshi"/>
                      </a:endParaRPr>
                    </a:p>
                  </a:txBody>
                  <a:tcPr marL="0" marR="0" marT="13335" marB="0">
                    <a:lnB w="12700">
                      <a:solidFill>
                        <a:srgbClr val="95C1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Satoshi"/>
                          <a:cs typeface="Satoshi"/>
                        </a:rPr>
                        <a:t>LQ160</a:t>
                      </a:r>
                      <a:endParaRPr sz="1200" dirty="0">
                        <a:latin typeface="Satoshi"/>
                        <a:cs typeface="Satoshi"/>
                      </a:endParaRPr>
                    </a:p>
                  </a:txBody>
                  <a:tcPr marL="0" marR="0" marT="13335" marB="0">
                    <a:lnB w="12700">
                      <a:solidFill>
                        <a:srgbClr val="95C1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Satoshi"/>
                          <a:cs typeface="Satoshi"/>
                        </a:rPr>
                        <a:t>LQ200</a:t>
                      </a:r>
                      <a:endParaRPr sz="1200" dirty="0">
                        <a:latin typeface="Satoshi"/>
                        <a:cs typeface="Satoshi"/>
                      </a:endParaRPr>
                    </a:p>
                  </a:txBody>
                  <a:tcPr marL="0" marR="0" marT="13335" marB="0">
                    <a:lnB w="12700">
                      <a:solidFill>
                        <a:srgbClr val="95C1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Satoshi"/>
                          <a:cs typeface="Satoshi"/>
                        </a:rPr>
                        <a:t>LQ240</a:t>
                      </a:r>
                      <a:endParaRPr sz="1200" dirty="0">
                        <a:latin typeface="Satoshi"/>
                        <a:cs typeface="Satoshi"/>
                      </a:endParaRPr>
                    </a:p>
                  </a:txBody>
                  <a:tcPr marL="0" marR="0" marT="13335" marB="0">
                    <a:lnB w="12700">
                      <a:solidFill>
                        <a:srgbClr val="95C1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Power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input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95C11F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400</a:t>
                      </a:r>
                      <a:r>
                        <a:rPr sz="850" b="0" spc="-13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V</a:t>
                      </a:r>
                      <a:r>
                        <a:rPr sz="85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/</a:t>
                      </a:r>
                      <a:r>
                        <a:rPr sz="85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65</a:t>
                      </a:r>
                      <a:r>
                        <a:rPr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50" dirty="0">
                          <a:latin typeface="Satoshi Medium"/>
                          <a:cs typeface="Satoshi Medium"/>
                        </a:rPr>
                        <a:t>A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95C11F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400</a:t>
                      </a:r>
                      <a:r>
                        <a:rPr sz="850" b="0" spc="-13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V</a:t>
                      </a:r>
                      <a:r>
                        <a:rPr sz="850" b="0" spc="1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/</a:t>
                      </a:r>
                      <a:r>
                        <a:rPr sz="85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130</a:t>
                      </a:r>
                      <a:r>
                        <a:rPr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50" dirty="0">
                          <a:latin typeface="Satoshi Medium"/>
                          <a:cs typeface="Satoshi Medium"/>
                        </a:rPr>
                        <a:t>A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95C11F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400</a:t>
                      </a:r>
                      <a:r>
                        <a:rPr sz="850" b="0" spc="-13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V</a:t>
                      </a:r>
                      <a:r>
                        <a:rPr sz="85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/</a:t>
                      </a:r>
                      <a:r>
                        <a:rPr sz="85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195</a:t>
                      </a:r>
                      <a:r>
                        <a:rPr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50" dirty="0">
                          <a:latin typeface="Satoshi Medium"/>
                          <a:cs typeface="Satoshi Medium"/>
                        </a:rPr>
                        <a:t>A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95C11F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400</a:t>
                      </a:r>
                      <a:r>
                        <a:rPr sz="850" b="0" spc="-13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V</a:t>
                      </a:r>
                      <a:r>
                        <a:rPr sz="85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/</a:t>
                      </a:r>
                      <a:r>
                        <a:rPr sz="85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260</a:t>
                      </a:r>
                      <a:r>
                        <a:rPr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50" dirty="0">
                          <a:latin typeface="Satoshi Medium"/>
                          <a:cs typeface="Satoshi Medium"/>
                        </a:rPr>
                        <a:t>A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95C11F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400</a:t>
                      </a:r>
                      <a:r>
                        <a:rPr sz="850" b="0" spc="-13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V</a:t>
                      </a:r>
                      <a:r>
                        <a:rPr sz="85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/</a:t>
                      </a:r>
                      <a:r>
                        <a:rPr sz="85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325</a:t>
                      </a:r>
                      <a:r>
                        <a:rPr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50" dirty="0">
                          <a:latin typeface="Satoshi Medium"/>
                          <a:cs typeface="Satoshi Medium"/>
                        </a:rPr>
                        <a:t>A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95C11F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400</a:t>
                      </a:r>
                      <a:r>
                        <a:rPr sz="850" b="0" spc="-13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V</a:t>
                      </a:r>
                      <a:r>
                        <a:rPr sz="85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dirty="0">
                          <a:latin typeface="Satoshi Medium"/>
                          <a:cs typeface="Satoshi Medium"/>
                        </a:rPr>
                        <a:t>/</a:t>
                      </a:r>
                      <a:r>
                        <a:rPr sz="850" b="0" spc="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390</a:t>
                      </a:r>
                      <a:r>
                        <a:rPr sz="850" b="0" spc="-13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50" dirty="0">
                          <a:latin typeface="Satoshi Medium"/>
                          <a:cs typeface="Satoshi Medium"/>
                        </a:rPr>
                        <a:t>A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12700">
                      <a:solidFill>
                        <a:srgbClr val="95C11F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Power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output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40</a:t>
                      </a:r>
                      <a:r>
                        <a:rPr sz="850" b="0" spc="-13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35" dirty="0">
                          <a:latin typeface="Satoshi Medium"/>
                          <a:cs typeface="Satoshi Medium"/>
                        </a:rPr>
                        <a:t>kW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80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kW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120</a:t>
                      </a:r>
                      <a:r>
                        <a:rPr sz="850" b="0" spc="-10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kW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160</a:t>
                      </a:r>
                      <a:r>
                        <a:rPr sz="850" b="0" spc="-11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kW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200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kW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240</a:t>
                      </a:r>
                      <a:r>
                        <a:rPr sz="850" b="0" spc="-13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kW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Weight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300</a:t>
                      </a:r>
                      <a:r>
                        <a:rPr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–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470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kg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300</a:t>
                      </a:r>
                      <a:r>
                        <a:rPr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–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470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kg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300</a:t>
                      </a:r>
                      <a:r>
                        <a:rPr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–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470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kg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300</a:t>
                      </a:r>
                      <a:r>
                        <a:rPr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–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470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kg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300</a:t>
                      </a:r>
                      <a:r>
                        <a:rPr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–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470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kg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300</a:t>
                      </a:r>
                      <a:r>
                        <a:rPr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–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470</a:t>
                      </a:r>
                      <a:r>
                        <a:rPr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kg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dirty="0">
                          <a:latin typeface="Satoshi Medium"/>
                          <a:cs typeface="Satoshi Medium"/>
                        </a:rPr>
                        <a:t>Dimensions</a:t>
                      </a:r>
                      <a:r>
                        <a:rPr sz="850" b="0" spc="5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(H×D×W)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50" dirty="0">
                          <a:solidFill>
                            <a:srgbClr val="878787"/>
                          </a:solidFill>
                          <a:latin typeface="Satoshi"/>
                          <a:cs typeface="Satoshi"/>
                        </a:rPr>
                        <a:t>Height</a:t>
                      </a:r>
                      <a:r>
                        <a:rPr sz="850" spc="20" dirty="0">
                          <a:solidFill>
                            <a:srgbClr val="878787"/>
                          </a:solidFill>
                          <a:latin typeface="Satoshi"/>
                          <a:cs typeface="Satoshi"/>
                        </a:rPr>
                        <a:t> </a:t>
                      </a:r>
                      <a:r>
                        <a:rPr sz="850" dirty="0">
                          <a:solidFill>
                            <a:srgbClr val="878787"/>
                          </a:solidFill>
                          <a:latin typeface="Satoshi"/>
                          <a:cs typeface="Satoshi"/>
                        </a:rPr>
                        <a:t>with</a:t>
                      </a:r>
                      <a:r>
                        <a:rPr sz="850" spc="20" dirty="0">
                          <a:solidFill>
                            <a:srgbClr val="878787"/>
                          </a:solidFill>
                          <a:latin typeface="Satoshi"/>
                          <a:cs typeface="Satoshi"/>
                        </a:rPr>
                        <a:t> </a:t>
                      </a:r>
                      <a:r>
                        <a:rPr sz="850" spc="-20" dirty="0">
                          <a:solidFill>
                            <a:srgbClr val="878787"/>
                          </a:solidFill>
                          <a:latin typeface="Satoshi"/>
                          <a:cs typeface="Satoshi"/>
                        </a:rPr>
                        <a:t>Halo</a:t>
                      </a:r>
                      <a:endParaRPr sz="850" dirty="0">
                        <a:latin typeface="Satoshi"/>
                        <a:cs typeface="Satoshi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2000×600×800</a:t>
                      </a:r>
                      <a:r>
                        <a:rPr sz="850" b="0" spc="-5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mm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2000×600×800</a:t>
                      </a:r>
                      <a:r>
                        <a:rPr sz="850" b="0" spc="-5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mm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2000×600×800</a:t>
                      </a:r>
                      <a:r>
                        <a:rPr sz="850" b="0" spc="-5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mm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2000×600×800</a:t>
                      </a:r>
                      <a:r>
                        <a:rPr sz="850" b="0" spc="-5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mm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2000×600×800</a:t>
                      </a:r>
                      <a:r>
                        <a:rPr sz="850" b="0" spc="-5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mm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50" b="0" spc="-10" dirty="0">
                          <a:latin typeface="Satoshi Medium"/>
                          <a:cs typeface="Satoshi Medium"/>
                        </a:rPr>
                        <a:t>2000×600×800</a:t>
                      </a:r>
                      <a:r>
                        <a:rPr sz="850" b="0" spc="-5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sz="850" b="0" spc="-25" dirty="0">
                          <a:latin typeface="Satoshi Medium"/>
                          <a:cs typeface="Satoshi Medium"/>
                        </a:rPr>
                        <a:t>mm</a:t>
                      </a:r>
                      <a:endParaRPr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56515" marB="0">
                    <a:lnT w="6350">
                      <a:solidFill>
                        <a:srgbClr val="C6C6C6"/>
                      </a:solidFill>
                      <a:prstDash val="solid"/>
                    </a:lnT>
                    <a:lnB w="6350">
                      <a:solidFill>
                        <a:srgbClr val="C6C6C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" name="object 78"/>
          <p:cNvSpPr txBox="1"/>
          <p:nvPr/>
        </p:nvSpPr>
        <p:spPr>
          <a:xfrm>
            <a:off x="887299" y="2527509"/>
            <a:ext cx="586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95C11F"/>
                </a:solidFill>
                <a:latin typeface="Satoshi"/>
                <a:cs typeface="Satoshi"/>
              </a:rPr>
              <a:t>General</a:t>
            </a:r>
            <a:endParaRPr sz="1200" dirty="0">
              <a:latin typeface="Satoshi"/>
              <a:cs typeface="Satoshi"/>
            </a:endParaRPr>
          </a:p>
        </p:txBody>
      </p:sp>
      <p:sp>
        <p:nvSpPr>
          <p:cNvPr id="95" name="object 9">
            <a:extLst>
              <a:ext uri="{FF2B5EF4-FFF2-40B4-BE49-F238E27FC236}">
                <a16:creationId xmlns:a16="http://schemas.microsoft.com/office/drawing/2014/main" id="{7338985D-FF17-813F-F8C3-2711D26371FC}"/>
              </a:ext>
            </a:extLst>
          </p:cNvPr>
          <p:cNvSpPr txBox="1"/>
          <p:nvPr/>
        </p:nvSpPr>
        <p:spPr>
          <a:xfrm>
            <a:off x="7200242" y="337100"/>
            <a:ext cx="2591435" cy="24686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473835" lvl="1" algn="r">
              <a:spcBef>
                <a:spcPts val="105"/>
              </a:spcBef>
            </a:pPr>
            <a:r>
              <a:rPr lang="en-US" sz="1200" b="1" spc="-10" dirty="0">
                <a:latin typeface="Satoshi"/>
                <a:cs typeface="Satoshi"/>
              </a:rPr>
              <a:t>Specification</a:t>
            </a:r>
            <a:endParaRPr lang="en-US" sz="1200" dirty="0">
              <a:latin typeface="Satoshi"/>
              <a:cs typeface="Satoshi"/>
            </a:endParaRPr>
          </a:p>
        </p:txBody>
      </p:sp>
      <p:sp>
        <p:nvSpPr>
          <p:cNvPr id="99" name="object 78">
            <a:extLst>
              <a:ext uri="{FF2B5EF4-FFF2-40B4-BE49-F238E27FC236}">
                <a16:creationId xmlns:a16="http://schemas.microsoft.com/office/drawing/2014/main" id="{B4F42563-C22E-3260-6AD9-60EC932D287D}"/>
              </a:ext>
            </a:extLst>
          </p:cNvPr>
          <p:cNvSpPr txBox="1"/>
          <p:nvPr/>
        </p:nvSpPr>
        <p:spPr>
          <a:xfrm>
            <a:off x="887299" y="705432"/>
            <a:ext cx="586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200" b="1" spc="-10" dirty="0">
                <a:solidFill>
                  <a:srgbClr val="95C11F"/>
                </a:solidFill>
                <a:latin typeface="Satoshi"/>
                <a:cs typeface="Satoshi"/>
              </a:rPr>
              <a:t>Input</a:t>
            </a:r>
            <a:endParaRPr sz="1200" dirty="0">
              <a:latin typeface="Satoshi"/>
              <a:cs typeface="Satoshi"/>
            </a:endParaRPr>
          </a:p>
        </p:txBody>
      </p:sp>
      <p:sp>
        <p:nvSpPr>
          <p:cNvPr id="100" name="object 78">
            <a:extLst>
              <a:ext uri="{FF2B5EF4-FFF2-40B4-BE49-F238E27FC236}">
                <a16:creationId xmlns:a16="http://schemas.microsoft.com/office/drawing/2014/main" id="{C424892C-FC79-6224-F0D4-C773FEE2478F}"/>
              </a:ext>
            </a:extLst>
          </p:cNvPr>
          <p:cNvSpPr txBox="1"/>
          <p:nvPr/>
        </p:nvSpPr>
        <p:spPr>
          <a:xfrm>
            <a:off x="5446561" y="701638"/>
            <a:ext cx="586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0" dirty="0">
                <a:solidFill>
                  <a:srgbClr val="95C11F"/>
                </a:solidFill>
                <a:latin typeface="Satoshi"/>
                <a:cs typeface="Satoshi"/>
              </a:rPr>
              <a:t>Output</a:t>
            </a:r>
            <a:endParaRPr lang="en-US" sz="1200" dirty="0">
              <a:latin typeface="Satoshi"/>
              <a:cs typeface="Satoshi"/>
            </a:endParaRPr>
          </a:p>
        </p:txBody>
      </p:sp>
      <p:graphicFrame>
        <p:nvGraphicFramePr>
          <p:cNvPr id="101" name="Tabela 100">
            <a:extLst>
              <a:ext uri="{FF2B5EF4-FFF2-40B4-BE49-F238E27FC236}">
                <a16:creationId xmlns:a16="http://schemas.microsoft.com/office/drawing/2014/main" id="{19F5A1B3-58CE-DFBA-3E20-E4FC46870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64207"/>
              </p:ext>
            </p:extLst>
          </p:nvPr>
        </p:nvGraphicFramePr>
        <p:xfrm>
          <a:off x="5464013" y="1011875"/>
          <a:ext cx="4350751" cy="1603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401">
                  <a:extLst>
                    <a:ext uri="{9D8B030D-6E8A-4147-A177-3AD203B41FA5}">
                      <a16:colId xmlns:a16="http://schemas.microsoft.com/office/drawing/2014/main" val="2793541951"/>
                    </a:ext>
                  </a:extLst>
                </a:gridCol>
                <a:gridCol w="2177350">
                  <a:extLst>
                    <a:ext uri="{9D8B030D-6E8A-4147-A177-3AD203B41FA5}">
                      <a16:colId xmlns:a16="http://schemas.microsoft.com/office/drawing/2014/main" val="4069146827"/>
                    </a:ext>
                  </a:extLst>
                </a:gridCol>
              </a:tblGrid>
              <a:tr h="24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850" b="0" noProof="0" dirty="0">
                          <a:latin typeface="Satoshi Medium" pitchFamily="50" charset="-18"/>
                          <a:cs typeface="Satoshi Medium"/>
                        </a:rPr>
                        <a:t>DC</a:t>
                      </a:r>
                      <a:r>
                        <a:rPr lang="en-US" sz="850" b="0" spc="-10" noProof="0" dirty="0">
                          <a:latin typeface="Satoshi Medium" pitchFamily="50" charset="-18"/>
                          <a:cs typeface="Satoshi Medium"/>
                        </a:rPr>
                        <a:t> </a:t>
                      </a:r>
                      <a:r>
                        <a:rPr lang="en-US" sz="850" b="0" noProof="0" dirty="0">
                          <a:latin typeface="Satoshi Medium" pitchFamily="50" charset="-18"/>
                          <a:cs typeface="Satoshi Medium"/>
                        </a:rPr>
                        <a:t>Output</a:t>
                      </a:r>
                      <a:r>
                        <a:rPr lang="en-US" sz="850" b="0" spc="-10" noProof="0" dirty="0">
                          <a:latin typeface="Satoshi Medium" pitchFamily="50" charset="-18"/>
                          <a:cs typeface="Satoshi Medium"/>
                        </a:rPr>
                        <a:t> </a:t>
                      </a:r>
                      <a:r>
                        <a:rPr lang="en-US" sz="850" b="0" noProof="0" dirty="0">
                          <a:latin typeface="Satoshi Medium" pitchFamily="50" charset="-18"/>
                          <a:cs typeface="Satoshi Medium"/>
                        </a:rPr>
                        <a:t>Voltage</a:t>
                      </a:r>
                      <a:r>
                        <a:rPr lang="en-US" sz="850" b="0" spc="-10" noProof="0" dirty="0">
                          <a:latin typeface="Satoshi Medium" pitchFamily="50" charset="-18"/>
                          <a:cs typeface="Satoshi Medium"/>
                        </a:rPr>
                        <a:t> </a:t>
                      </a:r>
                      <a:r>
                        <a:rPr lang="en-US" sz="850" b="0" spc="-20" noProof="0" dirty="0">
                          <a:latin typeface="Satoshi Medium" pitchFamily="50" charset="-18"/>
                          <a:cs typeface="Satoshi Medium"/>
                        </a:rPr>
                        <a:t>Range</a:t>
                      </a:r>
                      <a:endParaRPr lang="en-US" sz="850" noProof="0" dirty="0">
                        <a:latin typeface="Satoshi Medium" pitchFamily="50" charset="-18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C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175" indent="0" algn="l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150</a:t>
                      </a:r>
                      <a:r>
                        <a:rPr lang="pl-PL"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V</a:t>
                      </a:r>
                      <a:r>
                        <a:rPr lang="pl-PL"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spc="-10" dirty="0">
                          <a:latin typeface="Satoshi Medium"/>
                          <a:cs typeface="Satoshi Medium"/>
                        </a:rPr>
                        <a:t>–</a:t>
                      </a:r>
                      <a:r>
                        <a:rPr lang="pl-PL"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1000</a:t>
                      </a:r>
                      <a:r>
                        <a:rPr lang="pl-PL" sz="850" b="0" spc="-1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spc="-50" dirty="0">
                          <a:latin typeface="Satoshi Medium"/>
                          <a:cs typeface="Satoshi Medium"/>
                        </a:rPr>
                        <a:t>V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C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745168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850" b="0" noProof="0" dirty="0">
                          <a:latin typeface="Satoshi Medium"/>
                          <a:cs typeface="Satoshi Medium"/>
                        </a:rPr>
                        <a:t>Maximum</a:t>
                      </a:r>
                      <a:r>
                        <a:rPr lang="en-US" sz="850" b="0" spc="10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noProof="0" dirty="0">
                          <a:latin typeface="Satoshi Medium"/>
                          <a:cs typeface="Satoshi Medium"/>
                        </a:rPr>
                        <a:t>Charging</a:t>
                      </a:r>
                      <a:r>
                        <a:rPr lang="en-US" sz="850" b="0" spc="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spc="-10" noProof="0" dirty="0">
                          <a:latin typeface="Satoshi Medium"/>
                          <a:cs typeface="Satoshi Medium"/>
                        </a:rPr>
                        <a:t>Current</a:t>
                      </a:r>
                      <a:endParaRPr lang="en-US" sz="850" noProof="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175" indent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250</a:t>
                      </a:r>
                      <a:r>
                        <a:rPr lang="pl-PL"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spc="-50" dirty="0">
                          <a:latin typeface="Satoshi Medium"/>
                          <a:cs typeface="Satoshi Medium"/>
                        </a:rPr>
                        <a:t>A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262717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850" b="0" noProof="0" dirty="0">
                          <a:latin typeface="Satoshi Medium"/>
                          <a:cs typeface="Satoshi Medium"/>
                        </a:rPr>
                        <a:t>Maximum</a:t>
                      </a:r>
                      <a:r>
                        <a:rPr lang="en-US" sz="850" b="0" spc="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noProof="0" dirty="0">
                          <a:latin typeface="Satoshi Medium"/>
                          <a:cs typeface="Satoshi Medium"/>
                        </a:rPr>
                        <a:t>Charging</a:t>
                      </a:r>
                      <a:r>
                        <a:rPr lang="en-US" sz="850" b="0" spc="10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spc="-20" noProof="0" dirty="0">
                          <a:latin typeface="Satoshi Medium"/>
                          <a:cs typeface="Satoshi Medium"/>
                        </a:rPr>
                        <a:t>Power</a:t>
                      </a:r>
                      <a:endParaRPr lang="en-US" sz="850" noProof="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175" indent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240</a:t>
                      </a:r>
                      <a:r>
                        <a:rPr lang="pl-PL" sz="850" b="0" spc="-13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spc="-25" dirty="0">
                          <a:latin typeface="Satoshi Medium"/>
                          <a:cs typeface="Satoshi Medium"/>
                        </a:rPr>
                        <a:t>kW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36170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850" b="0" dirty="0">
                          <a:latin typeface="Satoshi Medium"/>
                          <a:cs typeface="Satoshi Medium"/>
                        </a:rPr>
                        <a:t>CCS2</a:t>
                      </a:r>
                      <a:r>
                        <a:rPr lang="en-US" sz="850" b="0" spc="1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dirty="0">
                          <a:latin typeface="Satoshi Medium"/>
                          <a:cs typeface="Satoshi Medium"/>
                        </a:rPr>
                        <a:t>Cable</a:t>
                      </a:r>
                      <a:r>
                        <a:rPr lang="en-US" sz="850" b="0" spc="1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dirty="0">
                          <a:latin typeface="Satoshi Medium"/>
                          <a:cs typeface="Satoshi Medium"/>
                        </a:rPr>
                        <a:t>and</a:t>
                      </a:r>
                      <a:r>
                        <a:rPr lang="en-US" sz="850" b="0" spc="1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dirty="0">
                          <a:latin typeface="Satoshi Medium"/>
                          <a:cs typeface="Satoshi Medium"/>
                        </a:rPr>
                        <a:t>Connector</a:t>
                      </a:r>
                      <a:r>
                        <a:rPr lang="en-US" sz="850" b="0" spc="1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spc="-10" dirty="0">
                          <a:latin typeface="Satoshi Medium"/>
                          <a:cs typeface="Satoshi Medium"/>
                        </a:rPr>
                        <a:t>Rating</a:t>
                      </a:r>
                      <a:endParaRPr lang="en-US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175" indent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250</a:t>
                      </a:r>
                      <a:r>
                        <a:rPr lang="pl-PL" sz="850" b="0" spc="-1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spc="-50" dirty="0">
                          <a:latin typeface="Satoshi Medium"/>
                          <a:cs typeface="Satoshi Medium"/>
                        </a:rPr>
                        <a:t>A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419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850" b="0" noProof="0" dirty="0">
                          <a:latin typeface="Satoshi Medium"/>
                          <a:cs typeface="Satoshi Medium"/>
                        </a:rPr>
                        <a:t>CCS2</a:t>
                      </a:r>
                      <a:r>
                        <a:rPr lang="en-US" sz="850" b="0" spc="10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spc="-10" noProof="0" dirty="0">
                          <a:latin typeface="Satoshi Medium"/>
                          <a:cs typeface="Satoshi Medium"/>
                        </a:rPr>
                        <a:t>Compliance</a:t>
                      </a:r>
                      <a:endParaRPr lang="en-US" sz="850" noProof="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175" indent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IEC</a:t>
                      </a:r>
                      <a:r>
                        <a:rPr lang="pl-PL" sz="850" b="0" spc="1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spc="-20" dirty="0">
                          <a:latin typeface="Satoshi Medium"/>
                          <a:cs typeface="Satoshi Medium"/>
                        </a:rPr>
                        <a:t>61851-</a:t>
                      </a: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23</a:t>
                      </a:r>
                      <a:r>
                        <a:rPr lang="pl-PL" sz="850" b="0" spc="1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spc="-40" dirty="0">
                          <a:latin typeface="Satoshi Medium"/>
                          <a:cs typeface="Satoshi Medium"/>
                        </a:rPr>
                        <a:t>/-</a:t>
                      </a: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24,</a:t>
                      </a:r>
                      <a:r>
                        <a:rPr lang="pl-PL" sz="850" b="0" spc="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IEC</a:t>
                      </a:r>
                      <a:r>
                        <a:rPr lang="pl-PL" sz="850" b="0" spc="1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spc="-10" dirty="0">
                          <a:latin typeface="Satoshi Medium"/>
                          <a:cs typeface="Satoshi Medium"/>
                        </a:rPr>
                        <a:t>62196-</a:t>
                      </a:r>
                      <a:r>
                        <a:rPr lang="pl-PL" sz="850" b="0" spc="-25" dirty="0">
                          <a:latin typeface="Satoshi Medium"/>
                          <a:cs typeface="Satoshi Medium"/>
                        </a:rPr>
                        <a:t>3,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  <a:p>
                      <a:pPr marL="0" marR="3175" indent="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DIN </a:t>
                      </a:r>
                      <a:r>
                        <a:rPr lang="pl-PL" sz="850" b="0" spc="-10" dirty="0">
                          <a:latin typeface="Satoshi Medium"/>
                          <a:cs typeface="Satoshi Medium"/>
                        </a:rPr>
                        <a:t>70121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241670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noProof="0" dirty="0">
                          <a:latin typeface="Satoshi Medium"/>
                          <a:cs typeface="Satoshi Medium"/>
                        </a:rPr>
                        <a:t>Cable</a:t>
                      </a:r>
                      <a:r>
                        <a:rPr lang="en-US" sz="850" b="0" spc="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spc="-10" noProof="0" dirty="0">
                          <a:latin typeface="Satoshi Medium"/>
                          <a:cs typeface="Satoshi Medium"/>
                        </a:rPr>
                        <a:t>Length</a:t>
                      </a:r>
                      <a:endParaRPr lang="en-US" sz="850" noProof="0" dirty="0">
                        <a:solidFill>
                          <a:schemeClr val="tx1"/>
                        </a:solidFill>
                        <a:latin typeface="Satoshi Medium" pitchFamily="50" charset="-18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5</a:t>
                      </a:r>
                      <a:r>
                        <a:rPr lang="pl-PL" sz="850" b="0" spc="-13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m</a:t>
                      </a:r>
                      <a:r>
                        <a:rPr lang="pl-PL" sz="850" b="0" spc="-10" dirty="0">
                          <a:latin typeface="Satoshi Medium"/>
                          <a:cs typeface="Satoshi Medium"/>
                        </a:rPr>
                        <a:t> (standard)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201229"/>
                  </a:ext>
                </a:extLst>
              </a:tr>
            </a:tbl>
          </a:graphicData>
        </a:graphic>
      </p:graphicFrame>
      <p:graphicFrame>
        <p:nvGraphicFramePr>
          <p:cNvPr id="102" name="Tabela 101">
            <a:extLst>
              <a:ext uri="{FF2B5EF4-FFF2-40B4-BE49-F238E27FC236}">
                <a16:creationId xmlns:a16="http://schemas.microsoft.com/office/drawing/2014/main" id="{027B3C0A-1AF0-08C8-AF1F-26B77308A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61620"/>
              </p:ext>
            </p:extLst>
          </p:nvPr>
        </p:nvGraphicFramePr>
        <p:xfrm>
          <a:off x="899999" y="1011875"/>
          <a:ext cx="4350751" cy="1244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401">
                  <a:extLst>
                    <a:ext uri="{9D8B030D-6E8A-4147-A177-3AD203B41FA5}">
                      <a16:colId xmlns:a16="http://schemas.microsoft.com/office/drawing/2014/main" val="2793541951"/>
                    </a:ext>
                  </a:extLst>
                </a:gridCol>
                <a:gridCol w="2177350">
                  <a:extLst>
                    <a:ext uri="{9D8B030D-6E8A-4147-A177-3AD203B41FA5}">
                      <a16:colId xmlns:a16="http://schemas.microsoft.com/office/drawing/2014/main" val="4069146827"/>
                    </a:ext>
                  </a:extLst>
                </a:gridCol>
              </a:tblGrid>
              <a:tr h="248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850" b="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AC Connection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C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pl-PL" sz="850" b="0" spc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3P + N +PE</a:t>
                      </a:r>
                      <a:endParaRPr lang="en-US" sz="850" b="0" spc="0" dirty="0">
                        <a:solidFill>
                          <a:schemeClr val="tx1"/>
                        </a:solidFill>
                        <a:latin typeface="Satoshi Medium" pitchFamily="50" charset="-18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C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745168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AC Voltage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spc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400VAC +/-</a:t>
                      </a:r>
                      <a:r>
                        <a:rPr lang="pl-PL" sz="850" spc="0" baseline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 10%</a:t>
                      </a:r>
                      <a:endParaRPr lang="en-US" sz="850" spc="0" dirty="0">
                        <a:solidFill>
                          <a:schemeClr val="tx1"/>
                        </a:solidFill>
                        <a:latin typeface="Satoshi Medium" pitchFamily="50" charset="-18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262717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Frequency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</a:pPr>
                      <a:r>
                        <a:rPr lang="pl-PL" sz="850" spc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50</a:t>
                      </a:r>
                      <a:r>
                        <a:rPr lang="pl-PL" sz="850" b="0" spc="0" dirty="0">
                          <a:latin typeface="Satoshi Medium" pitchFamily="50" charset="-18"/>
                          <a:cs typeface="Satoshi Medium"/>
                        </a:rPr>
                        <a:t> – 60Hz</a:t>
                      </a:r>
                      <a:endParaRPr lang="pl-PL" sz="850" spc="0" dirty="0">
                        <a:solidFill>
                          <a:schemeClr val="tx1"/>
                        </a:solidFill>
                        <a:latin typeface="Satoshi Medium" pitchFamily="50" charset="-18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36170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Nominal Current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spc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390A max</a:t>
                      </a:r>
                      <a:endParaRPr lang="en-US" sz="850" spc="0" dirty="0">
                        <a:solidFill>
                          <a:schemeClr val="tx1"/>
                        </a:solidFill>
                        <a:latin typeface="Satoshi Medium" pitchFamily="50" charset="-18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41954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Power Factor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spc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0.99</a:t>
                      </a:r>
                      <a:endParaRPr lang="en-US" sz="850" spc="0" dirty="0">
                        <a:solidFill>
                          <a:schemeClr val="tx1"/>
                        </a:solidFill>
                        <a:latin typeface="Satoshi Medium" pitchFamily="50" charset="-18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241670"/>
                  </a:ext>
                </a:extLst>
              </a:tr>
            </a:tbl>
          </a:graphicData>
        </a:graphic>
      </p:graphicFrame>
      <p:graphicFrame>
        <p:nvGraphicFramePr>
          <p:cNvPr id="105" name="Tabela 104">
            <a:extLst>
              <a:ext uri="{FF2B5EF4-FFF2-40B4-BE49-F238E27FC236}">
                <a16:creationId xmlns:a16="http://schemas.microsoft.com/office/drawing/2014/main" id="{59C7A7D5-6A75-167F-46EC-4981F1D52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00579"/>
              </p:ext>
            </p:extLst>
          </p:nvPr>
        </p:nvGraphicFramePr>
        <p:xfrm>
          <a:off x="897542" y="2839433"/>
          <a:ext cx="4350751" cy="2138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401">
                  <a:extLst>
                    <a:ext uri="{9D8B030D-6E8A-4147-A177-3AD203B41FA5}">
                      <a16:colId xmlns:a16="http://schemas.microsoft.com/office/drawing/2014/main" val="2793541951"/>
                    </a:ext>
                  </a:extLst>
                </a:gridCol>
                <a:gridCol w="2177350">
                  <a:extLst>
                    <a:ext uri="{9D8B030D-6E8A-4147-A177-3AD203B41FA5}">
                      <a16:colId xmlns:a16="http://schemas.microsoft.com/office/drawing/2014/main" val="4069146827"/>
                    </a:ext>
                  </a:extLst>
                </a:gridCol>
              </a:tblGrid>
              <a:tr h="2488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850" b="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Efficiency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C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pl-PL" sz="850" b="0" spc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96%</a:t>
                      </a:r>
                      <a:endParaRPr lang="en-US" sz="850" b="0" spc="0" dirty="0">
                        <a:solidFill>
                          <a:schemeClr val="tx1"/>
                        </a:solidFill>
                        <a:latin typeface="Satoshi Medium" pitchFamily="50" charset="-18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C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745168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Operating Temperature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spc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-25</a:t>
                      </a: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°C</a:t>
                      </a:r>
                      <a:r>
                        <a:rPr lang="pl-PL" sz="85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to</a:t>
                      </a:r>
                      <a:r>
                        <a:rPr lang="pl-PL" sz="850" b="0" spc="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spc="-10" dirty="0">
                          <a:latin typeface="Satoshi Medium"/>
                          <a:cs typeface="Satoshi Medium"/>
                        </a:rPr>
                        <a:t>+50°C</a:t>
                      </a:r>
                      <a:endParaRPr lang="en-US" sz="850" spc="0" dirty="0">
                        <a:solidFill>
                          <a:schemeClr val="tx1"/>
                        </a:solidFill>
                        <a:latin typeface="Satoshi Medium" pitchFamily="50" charset="-18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262717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Storage Temperature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</a:pPr>
                      <a:r>
                        <a:rPr lang="pl-PL" sz="850" spc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-</a:t>
                      </a: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40°C</a:t>
                      </a:r>
                      <a:r>
                        <a:rPr lang="pl-PL" sz="850" b="0" spc="1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dirty="0">
                          <a:latin typeface="Satoshi Medium"/>
                          <a:cs typeface="Satoshi Medium"/>
                        </a:rPr>
                        <a:t>to</a:t>
                      </a:r>
                      <a:r>
                        <a:rPr lang="pl-PL" sz="850" b="0" spc="1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pl-PL" sz="850" b="0" spc="-10" dirty="0">
                          <a:latin typeface="Satoshi Medium"/>
                          <a:cs typeface="Satoshi Medium"/>
                        </a:rPr>
                        <a:t>+80°C</a:t>
                      </a:r>
                      <a:endParaRPr lang="pl-PL" sz="850" spc="0" dirty="0">
                        <a:solidFill>
                          <a:schemeClr val="tx1"/>
                        </a:solidFill>
                        <a:latin typeface="Satoshi Medium" pitchFamily="50" charset="-18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36170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Humidity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&lt;</a:t>
                      </a:r>
                      <a:r>
                        <a:rPr lang="en-US" sz="850" b="0" spc="-25" noProof="0" dirty="0">
                          <a:latin typeface="Satoshi Medium"/>
                          <a:cs typeface="Satoshi Medium"/>
                        </a:rPr>
                        <a:t>95%</a:t>
                      </a:r>
                      <a:r>
                        <a:rPr lang="en-US" sz="850" b="0" spc="-1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spc="-20" noProof="0" dirty="0">
                          <a:latin typeface="Satoshi Medium"/>
                          <a:cs typeface="Satoshi Medium"/>
                        </a:rPr>
                        <a:t>relative</a:t>
                      </a:r>
                      <a:r>
                        <a:rPr lang="en-US" sz="850" b="0" spc="-1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spc="-20" noProof="0" dirty="0">
                          <a:latin typeface="Satoshi Medium"/>
                          <a:cs typeface="Satoshi Medium"/>
                        </a:rPr>
                        <a:t>humidity,</a:t>
                      </a:r>
                      <a:r>
                        <a:rPr lang="en-US" sz="850" b="0" spc="-1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spc="-10" noProof="0" dirty="0">
                          <a:latin typeface="Satoshi Medium"/>
                          <a:cs typeface="Satoshi Medium"/>
                        </a:rPr>
                        <a:t>non</a:t>
                      </a:r>
                      <a:r>
                        <a:rPr lang="en-US" sz="850" b="0" spc="-15" noProof="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n-US" sz="850" b="0" spc="-10" noProof="0" dirty="0">
                          <a:latin typeface="Satoshi Medium"/>
                          <a:cs typeface="Satoshi Medium"/>
                        </a:rPr>
                        <a:t>condensing</a:t>
                      </a:r>
                      <a:endParaRPr lang="en-US" sz="850" spc="0" noProof="0" dirty="0">
                        <a:solidFill>
                          <a:schemeClr val="tx1"/>
                        </a:solidFill>
                        <a:latin typeface="Satoshi Medium" pitchFamily="50" charset="-18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41954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Ingress Protection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IP55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241670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Mechanical Impact Protection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IK10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304770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Cooling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Forced air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66664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Compliance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spc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CE</a:t>
                      </a:r>
                      <a:r>
                        <a:rPr lang="es-ES" sz="850" b="0" dirty="0">
                          <a:latin typeface="Satoshi Medium"/>
                          <a:cs typeface="Satoshi Medium"/>
                        </a:rPr>
                        <a:t>,</a:t>
                      </a:r>
                      <a:r>
                        <a:rPr lang="es-ES" sz="850" b="0" spc="-2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s-ES" sz="850" b="0" dirty="0">
                          <a:latin typeface="Satoshi Medium"/>
                          <a:cs typeface="Satoshi Medium"/>
                        </a:rPr>
                        <a:t>LVD</a:t>
                      </a:r>
                      <a:r>
                        <a:rPr lang="es-ES" sz="850" b="0" spc="-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s-ES" sz="850" b="0" dirty="0">
                          <a:latin typeface="Satoshi Medium"/>
                          <a:cs typeface="Satoshi Medium"/>
                        </a:rPr>
                        <a:t>2014/35/UE,</a:t>
                      </a:r>
                      <a:r>
                        <a:rPr lang="es-ES" sz="850" b="0" spc="-20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s-ES" sz="850" b="0" spc="-25" dirty="0">
                          <a:latin typeface="Satoshi Medium"/>
                          <a:cs typeface="Satoshi Medium"/>
                        </a:rPr>
                        <a:t>EMC </a:t>
                      </a:r>
                      <a:r>
                        <a:rPr lang="es-ES" sz="850" b="0" dirty="0">
                          <a:latin typeface="Satoshi Medium"/>
                          <a:cs typeface="Satoshi Medium"/>
                        </a:rPr>
                        <a:t>2014/30/UE,</a:t>
                      </a:r>
                      <a:r>
                        <a:rPr lang="es-ES" sz="850" b="0" spc="-15" dirty="0">
                          <a:latin typeface="Satoshi Medium"/>
                          <a:cs typeface="Satoshi Medium"/>
                        </a:rPr>
                        <a:t> </a:t>
                      </a:r>
                      <a:r>
                        <a:rPr lang="es-ES" sz="850" b="0" dirty="0">
                          <a:latin typeface="Satoshi Medium"/>
                          <a:cs typeface="Satoshi Medium"/>
                        </a:rPr>
                        <a:t>RED</a:t>
                      </a:r>
                      <a:r>
                        <a:rPr lang="es-ES" sz="850" b="0" spc="-10" dirty="0">
                          <a:latin typeface="Satoshi Medium"/>
                          <a:cs typeface="Satoshi Medium"/>
                        </a:rPr>
                        <a:t> 2014/53/UE</a:t>
                      </a:r>
                      <a:endParaRPr lang="es-ES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832898"/>
                  </a:ext>
                </a:extLst>
              </a:tr>
            </a:tbl>
          </a:graphicData>
        </a:graphic>
      </p:graphicFrame>
      <p:graphicFrame>
        <p:nvGraphicFramePr>
          <p:cNvPr id="109" name="Tabela 108">
            <a:extLst>
              <a:ext uri="{FF2B5EF4-FFF2-40B4-BE49-F238E27FC236}">
                <a16:creationId xmlns:a16="http://schemas.microsoft.com/office/drawing/2014/main" id="{A6793655-F382-44F9-CD49-4E324A902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248274"/>
              </p:ext>
            </p:extLst>
          </p:nvPr>
        </p:nvGraphicFramePr>
        <p:xfrm>
          <a:off x="5450677" y="3234260"/>
          <a:ext cx="4350751" cy="1740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401">
                  <a:extLst>
                    <a:ext uri="{9D8B030D-6E8A-4147-A177-3AD203B41FA5}">
                      <a16:colId xmlns:a16="http://schemas.microsoft.com/office/drawing/2014/main" val="2793541951"/>
                    </a:ext>
                  </a:extLst>
                </a:gridCol>
                <a:gridCol w="2177350">
                  <a:extLst>
                    <a:ext uri="{9D8B030D-6E8A-4147-A177-3AD203B41FA5}">
                      <a16:colId xmlns:a16="http://schemas.microsoft.com/office/drawing/2014/main" val="4069146827"/>
                    </a:ext>
                  </a:extLst>
                </a:gridCol>
              </a:tblGrid>
              <a:tr h="24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850" noProof="0" dirty="0">
                          <a:latin typeface="Satoshi Medium" pitchFamily="50" charset="-18"/>
                          <a:cs typeface="Satoshi Medium"/>
                        </a:rPr>
                        <a:t>Overcurrent protection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C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175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b="0" spc="-50" dirty="0">
                          <a:latin typeface="Satoshi Medium"/>
                          <a:cs typeface="Satoshi Medium"/>
                        </a:rPr>
                        <a:t>✓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C1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745168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850" noProof="0" dirty="0">
                          <a:latin typeface="Satoshi Medium"/>
                          <a:cs typeface="Satoshi Medium"/>
                        </a:rPr>
                        <a:t>Overvoltage protection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17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b="0" spc="-50" dirty="0">
                          <a:latin typeface="Satoshi Medium"/>
                          <a:cs typeface="Satoshi Medium"/>
                        </a:rPr>
                        <a:t>✓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262717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850" noProof="0" dirty="0" err="1">
                          <a:latin typeface="Satoshi Medium"/>
                          <a:cs typeface="Satoshi Medium"/>
                        </a:rPr>
                        <a:t>Shortcircuit</a:t>
                      </a:r>
                      <a:r>
                        <a:rPr lang="en-US" sz="850" noProof="0" dirty="0">
                          <a:latin typeface="Satoshi Medium"/>
                          <a:cs typeface="Satoshi Medium"/>
                        </a:rPr>
                        <a:t> protection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17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b="0" spc="-50" dirty="0">
                          <a:latin typeface="Satoshi Medium"/>
                          <a:cs typeface="Satoshi Medium"/>
                        </a:rPr>
                        <a:t>✓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36170"/>
                  </a:ext>
                </a:extLst>
              </a:tr>
              <a:tr h="248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850" noProof="0" dirty="0">
                          <a:latin typeface="Satoshi Medium"/>
                          <a:cs typeface="Satoshi Medium"/>
                        </a:rPr>
                        <a:t>Residual current protection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17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b="0" spc="-50" dirty="0">
                          <a:latin typeface="Satoshi Medium"/>
                          <a:cs typeface="Satoshi Medium"/>
                        </a:rPr>
                        <a:t>✓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41954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US" sz="850" noProof="0" dirty="0">
                          <a:latin typeface="Satoshi Medium"/>
                          <a:cs typeface="Satoshi Medium"/>
                        </a:rPr>
                        <a:t>Undervoltage protection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17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b="0" spc="-50" dirty="0">
                          <a:latin typeface="Satoshi Medium"/>
                          <a:cs typeface="Satoshi Medium"/>
                        </a:rPr>
                        <a:t>✓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241670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Isolation monitoring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b="0" spc="-50" dirty="0">
                          <a:latin typeface="Satoshi Medium"/>
                          <a:cs typeface="Satoshi Medium"/>
                        </a:rPr>
                        <a:t>✓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201229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noProof="0" dirty="0">
                          <a:solidFill>
                            <a:schemeClr val="tx1"/>
                          </a:solidFill>
                          <a:latin typeface="Satoshi Medium" pitchFamily="50" charset="-18"/>
                        </a:rPr>
                        <a:t>Ground fault protection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b="0" spc="-50" dirty="0">
                          <a:latin typeface="Satoshi Medium"/>
                          <a:cs typeface="Satoshi Medium"/>
                        </a:rPr>
                        <a:t>✓</a:t>
                      </a:r>
                      <a:endParaRPr lang="pl-PL" sz="850" dirty="0">
                        <a:latin typeface="Satoshi Medium"/>
                        <a:cs typeface="Satoshi Medium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2945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Obraz zawierający oświetlenie, ciemność, budynek, Oświetlenie bezpieczeństwa&#10;&#10;Opis wygenerowany automatycznie">
            <a:extLst>
              <a:ext uri="{FF2B5EF4-FFF2-40B4-BE49-F238E27FC236}">
                <a16:creationId xmlns:a16="http://schemas.microsoft.com/office/drawing/2014/main" id="{2F6F6EBD-CB85-75AC-4684-A89DA14AC9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"/>
            <a:ext cx="10693400" cy="755944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50299" y="6417156"/>
            <a:ext cx="1310005" cy="42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3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Learn</a:t>
            </a:r>
            <a:r>
              <a:rPr sz="10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more</a:t>
            </a:r>
            <a:r>
              <a:rPr sz="10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about</a:t>
            </a:r>
            <a:r>
              <a:rPr sz="10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Satoshi"/>
                <a:cs typeface="Satoshi"/>
              </a:rPr>
              <a:t>the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features of</a:t>
            </a:r>
            <a:r>
              <a:rPr sz="1000" b="1" spc="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LQ-series</a:t>
            </a:r>
            <a:endParaRPr sz="1000" dirty="0">
              <a:latin typeface="Satoshi"/>
              <a:cs typeface="Satosh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350199" y="2711516"/>
            <a:ext cx="3488054" cy="15722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40"/>
              </a:spcBef>
            </a:pPr>
            <a:r>
              <a:rPr sz="3400" spc="-20" dirty="0"/>
              <a:t>Flexible</a:t>
            </a:r>
            <a:r>
              <a:rPr sz="3400" spc="-185" dirty="0"/>
              <a:t> </a:t>
            </a:r>
            <a:r>
              <a:rPr sz="3400" spc="-25" dirty="0"/>
              <a:t>company </a:t>
            </a:r>
            <a:r>
              <a:rPr sz="3400" dirty="0"/>
              <a:t>who</a:t>
            </a:r>
            <a:r>
              <a:rPr sz="3400" spc="-90" dirty="0"/>
              <a:t> </a:t>
            </a:r>
            <a:r>
              <a:rPr sz="3400" dirty="0">
                <a:solidFill>
                  <a:srgbClr val="95C11F"/>
                </a:solidFill>
              </a:rPr>
              <a:t>reacts</a:t>
            </a:r>
            <a:r>
              <a:rPr sz="3400" spc="-85" dirty="0">
                <a:solidFill>
                  <a:srgbClr val="95C11F"/>
                </a:solidFill>
              </a:rPr>
              <a:t> </a:t>
            </a:r>
            <a:r>
              <a:rPr sz="3400" spc="-20" dirty="0">
                <a:solidFill>
                  <a:srgbClr val="95C11F"/>
                </a:solidFill>
              </a:rPr>
              <a:t>fast </a:t>
            </a:r>
            <a:r>
              <a:rPr sz="3400" dirty="0"/>
              <a:t>to</a:t>
            </a:r>
            <a:r>
              <a:rPr sz="3400" spc="-105" dirty="0"/>
              <a:t> </a:t>
            </a:r>
            <a:r>
              <a:rPr sz="3400" spc="-20" dirty="0"/>
              <a:t>clients’</a:t>
            </a:r>
            <a:r>
              <a:rPr sz="3400" spc="-100" dirty="0"/>
              <a:t> </a:t>
            </a:r>
            <a:r>
              <a:rPr sz="3400" spc="-20" dirty="0"/>
              <a:t>needs</a:t>
            </a:r>
            <a:endParaRPr sz="3400" dirty="0"/>
          </a:p>
        </p:txBody>
      </p:sp>
      <p:sp>
        <p:nvSpPr>
          <p:cNvPr id="23" name="object 23"/>
          <p:cNvSpPr txBox="1"/>
          <p:nvPr/>
        </p:nvSpPr>
        <p:spPr>
          <a:xfrm>
            <a:off x="6693499" y="5861505"/>
            <a:ext cx="258572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FFFFFF"/>
                </a:solidFill>
                <a:latin typeface="Satoshi"/>
                <a:cs typeface="Satoshi"/>
              </a:rPr>
              <a:t>E-</a:t>
            </a: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mail:</a:t>
            </a:r>
            <a:r>
              <a:rPr sz="1000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lang="nl-BE" sz="1000" b="1" spc="-35" dirty="0">
                <a:solidFill>
                  <a:srgbClr val="FFFFFF"/>
                </a:solidFill>
                <a:latin typeface="Satoshi"/>
                <a:cs typeface="Satoshi"/>
              </a:rPr>
              <a:t>info</a:t>
            </a:r>
            <a:r>
              <a:rPr sz="1000" b="1" spc="-10" dirty="0">
                <a:solidFill>
                  <a:srgbClr val="FFFFFF"/>
                </a:solidFill>
                <a:latin typeface="Satoshi"/>
                <a:cs typeface="Satoshi"/>
              </a:rPr>
              <a:t>@</a:t>
            </a:r>
            <a:r>
              <a:rPr lang="nl-BE" sz="1000" b="1" spc="-10" dirty="0">
                <a:solidFill>
                  <a:srgbClr val="FFFFFF"/>
                </a:solidFill>
                <a:latin typeface="Satoshi"/>
                <a:cs typeface="Satoshi"/>
              </a:rPr>
              <a:t>MTeSolutions.eu</a:t>
            </a:r>
            <a:endParaRPr sz="1000" dirty="0">
              <a:latin typeface="Satoshi"/>
              <a:cs typeface="Satosh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000" dirty="0">
                <a:solidFill>
                  <a:srgbClr val="FFFFFF"/>
                </a:solidFill>
                <a:latin typeface="Satoshi"/>
                <a:cs typeface="Satoshi"/>
              </a:rPr>
              <a:t>Phone:</a:t>
            </a:r>
            <a:r>
              <a:rPr sz="1000" spc="-3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atoshi"/>
                <a:cs typeface="Satoshi"/>
              </a:rPr>
              <a:t>+</a:t>
            </a:r>
            <a:r>
              <a:rPr lang="nl-BE" sz="1000" b="1" dirty="0">
                <a:solidFill>
                  <a:srgbClr val="FFFFFF"/>
                </a:solidFill>
                <a:latin typeface="Satoshi"/>
                <a:cs typeface="Satoshi"/>
              </a:rPr>
              <a:t>32 456 40 50 88</a:t>
            </a:r>
            <a:endParaRPr sz="1000" dirty="0">
              <a:latin typeface="Satoshi"/>
              <a:cs typeface="Satosh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52100" y="5337861"/>
            <a:ext cx="984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Satoshi"/>
                <a:cs typeface="Satoshi"/>
              </a:rPr>
              <a:t>Contact</a:t>
            </a:r>
            <a:r>
              <a:rPr sz="1500" b="1" spc="-6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Satoshi"/>
                <a:cs typeface="Satoshi"/>
              </a:rPr>
              <a:t>us</a:t>
            </a:r>
            <a:endParaRPr sz="1500">
              <a:latin typeface="Satoshi"/>
              <a:cs typeface="Satoshi"/>
            </a:endParaRPr>
          </a:p>
        </p:txBody>
      </p:sp>
      <p:sp>
        <p:nvSpPr>
          <p:cNvPr id="5" name="object 18"/>
          <p:cNvSpPr/>
          <p:nvPr/>
        </p:nvSpPr>
        <p:spPr>
          <a:xfrm>
            <a:off x="6364800" y="5721060"/>
            <a:ext cx="3420110" cy="0"/>
          </a:xfrm>
          <a:custGeom>
            <a:avLst/>
            <a:gdLst/>
            <a:ahLst/>
            <a:cxnLst/>
            <a:rect l="l" t="t" r="r" b="b"/>
            <a:pathLst>
              <a:path w="3420109">
                <a:moveTo>
                  <a:pt x="0" y="0"/>
                </a:moveTo>
                <a:lnTo>
                  <a:pt x="3419995" y="0"/>
                </a:lnTo>
              </a:path>
            </a:pathLst>
          </a:custGeom>
          <a:ln w="12700">
            <a:solidFill>
              <a:srgbClr val="95C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36684CE-1C12-926C-6DC8-B59017EF6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38" y="6196491"/>
            <a:ext cx="112776" cy="11277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78A5CA5-355C-9972-184A-B6FB438BC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94" y="5911033"/>
            <a:ext cx="121920" cy="975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3D0248C-98C0-BE12-6612-DB711D9043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6" y="6088751"/>
            <a:ext cx="906326" cy="9063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1222</Words>
  <Application>Microsoft Office PowerPoint</Application>
  <PresentationFormat>Aangepast</PresentationFormat>
  <Paragraphs>182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Satoshi Black</vt:lpstr>
      <vt:lpstr>Calibri</vt:lpstr>
      <vt:lpstr>Aptos</vt:lpstr>
      <vt:lpstr>Satoshi Medium</vt:lpstr>
      <vt:lpstr>Times New Roman</vt:lpstr>
      <vt:lpstr>Satoshi</vt:lpstr>
      <vt:lpstr>Office Theme</vt:lpstr>
      <vt:lpstr>PowerPoint-presentatie</vt:lpstr>
      <vt:lpstr>Invest in charging stations and attract more customers</vt:lpstr>
      <vt:lpstr>DC-series — a full spectrum of benefits</vt:lpstr>
      <vt:lpstr>DC-series tailored to your business</vt:lpstr>
      <vt:lpstr>Trust certified quality</vt:lpstr>
      <vt:lpstr>Choose a charger that meets customers’ expectations</vt:lpstr>
      <vt:lpstr>PowerPoint-presentatie</vt:lpstr>
      <vt:lpstr>Flexible company who reacts fast to clients’ needs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Mathias Claes</dc:creator>
  <cp:lastModifiedBy>Mathias Claes</cp:lastModifiedBy>
  <cp:revision>9</cp:revision>
  <dcterms:created xsi:type="dcterms:W3CDTF">2024-01-16T14:49:07Z</dcterms:created>
  <dcterms:modified xsi:type="dcterms:W3CDTF">2024-01-27T13:44:35Z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2024-01-15T00:00:00Z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2024-01-16T00:00:00Z</vt:filetime>
  </property>
  <property fmtid="{D5CDD505-2E9C-101B-9397-08002B2CF9AE}" pid="5" name="Producer">
    <vt:lpwstr>Adobe PDF Library 17.0</vt:lpwstr>
  </property>
</Properties>
</file>